
<file path=[Content_Types].xml><?xml version="1.0" encoding="utf-8"?>
<Types xmlns="http://schemas.openxmlformats.org/package/2006/content-types">
  <Override PartName="/ppt/slideLayouts/slideLayout10.xml" ContentType="application/vnd.openxmlformats-officedocument.presentationml.slideLayout+xml"/>
  <Default Extension="rels" ContentType="application/vnd.openxmlformats-package.relationships+xml"/>
  <Override PartName="/ppt/slides/slide69.xml" ContentType="application/vnd.openxmlformats-officedocument.presentationml.slide+xml"/>
  <Override PartName="/ppt/slides/slide14.xml" ContentType="application/vnd.openxmlformats-officedocument.presentationml.slide+xml"/>
  <Override PartName="/ppt/slides/slide62.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68.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61.xml" ContentType="application/vnd.openxmlformats-officedocument.presentationml.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67.xml" ContentType="application/vnd.openxmlformats-officedocument.presentationml.slide+xml"/>
  <Override PartName="/ppt/slides/slide12.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slides/slide43.xml" ContentType="application/vnd.openxmlformats-officedocument.presentationml.slide+xml"/>
  <Override PartName="/ppt/slides/slide59.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66.xml" ContentType="application/vnd.openxmlformats-officedocument.presentationml.slide+xml"/>
  <Override PartName="/ppt/slides/slide11.xml" ContentType="application/vnd.openxmlformats-officedocument.presentationml.slide+xml"/>
  <Override PartName="/ppt/slides/slide49.xml" ContentType="application/vnd.openxmlformats-officedocument.presentationml.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Layouts/slideLayout2.xml" ContentType="application/vnd.openxmlformats-officedocument.presentationml.slideLayout+xml"/>
  <Override PartName="/ppt/slides/slide65.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slides/slide74.xml" ContentType="application/vnd.openxmlformats-officedocument.presentationml.slide+xml"/>
  <Override PartName="/ppt/slides/slide41.xml" ContentType="application/vnd.openxmlformats-officedocument.presentationml.slide+xml"/>
  <Override PartName="/ppt/slides/slide57.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Layouts/slideLayout1.xml" ContentType="application/vnd.openxmlformats-officedocument.presentationml.slideLayout+xml"/>
  <Default Extension="jpeg" ContentType="image/jpeg"/>
  <Override PartName="/ppt/slides/slide64.xml" ContentType="application/vnd.openxmlformats-officedocument.presentationml.slide+xml"/>
  <Override PartName="/ppt/viewProps.xml" ContentType="application/vnd.openxmlformats-officedocument.presentationml.viewProps+xml"/>
  <Override PartName="/ppt/slides/slide47.xml" ContentType="application/vnd.openxmlformats-officedocument.presentationml.slide+xml"/>
  <Override PartName="/ppt/slides/slide73.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slides/slide56.xml" ContentType="application/vnd.openxmlformats-officedocument.presentationml.slide+xml"/>
  <Override PartName="/ppt/theme/theme2.xml" ContentType="application/vnd.openxmlformats-officedocument.theme+xml"/>
  <Override PartName="/ppt/slides/slide23.xml" ContentType="application/vnd.openxmlformats-officedocument.presentationml.slide+xml"/>
  <Override PartName="/ppt/slides/slide39.xml" ContentType="application/vnd.openxmlformats-officedocument.presentationml.slide+xml"/>
  <Override PartName="/ppt/slideLayouts/slideLayout11.xml" ContentType="application/vnd.openxmlformats-officedocument.presentationml.slideLayout+xml"/>
  <Override PartName="/ppt/slides/slide7.xml" ContentType="application/vnd.openxmlformats-officedocument.presentationml.slide+xml"/>
  <Override PartName="/ppt/slides/slide71.xml" ContentType="application/vnd.openxmlformats-officedocument.presentationml.slide+xml"/>
  <Override PartName="/ppt/slides/slide32.xml" ContentType="application/vnd.openxmlformats-officedocument.presentationml.slide+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slides/slide15.xml" ContentType="application/vnd.openxmlformats-officedocument.presentationml.slide+xml"/>
  <Override PartName="/ppt/slides/slide63.xml" ContentType="application/vnd.openxmlformats-officedocument.presentationml.slide+xml"/>
  <Override PartName="/ppt/slides/slide46.xml" ContentType="application/vnd.openxmlformats-officedocument.presentationml.slide+xml"/>
  <Override PartName="/ppt/slides/slide72.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Default Extension="bin" ContentType="application/vnd.openxmlformats-officedocument.presentationml.printerSettings"/>
  <Override PartName="/ppt/slides/slide70.xml" ContentType="application/vnd.openxmlformats-officedocument.presentationml.slide+xml"/>
  <Override PartName="/ppt/slides/slide31.xml" ContentType="application/vnd.openxmlformats-officedocument.presentationml.slide+xml"/>
  <Override PartName="/ppt/slideLayouts/slideLayout6.xml" ContentType="application/vnd.openxmlformats-officedocument.presentationml.slideLayout+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84" r:id="rId1"/>
  </p:sldMasterIdLst>
  <p:notesMasterIdLst>
    <p:notesMasterId r:id="rId76"/>
  </p:notesMasterIdLst>
  <p:handoutMasterIdLst>
    <p:handoutMasterId r:id="rId77"/>
  </p:handoutMasterIdLst>
  <p:sldIdLst>
    <p:sldId id="1317" r:id="rId2"/>
    <p:sldId id="1806" r:id="rId3"/>
    <p:sldId id="1733" r:id="rId4"/>
    <p:sldId id="1734" r:id="rId5"/>
    <p:sldId id="1735" r:id="rId6"/>
    <p:sldId id="1736" r:id="rId7"/>
    <p:sldId id="1737" r:id="rId8"/>
    <p:sldId id="1738" r:id="rId9"/>
    <p:sldId id="1739" r:id="rId10"/>
    <p:sldId id="1740" r:id="rId11"/>
    <p:sldId id="1741" r:id="rId12"/>
    <p:sldId id="1742" r:id="rId13"/>
    <p:sldId id="1767" r:id="rId14"/>
    <p:sldId id="1809" r:id="rId15"/>
    <p:sldId id="1768" r:id="rId16"/>
    <p:sldId id="1769" r:id="rId17"/>
    <p:sldId id="1770" r:id="rId18"/>
    <p:sldId id="1771" r:id="rId19"/>
    <p:sldId id="1743" r:id="rId20"/>
    <p:sldId id="1794" r:id="rId21"/>
    <p:sldId id="854" r:id="rId22"/>
    <p:sldId id="1320" r:id="rId23"/>
    <p:sldId id="855" r:id="rId24"/>
    <p:sldId id="1120" r:id="rId25"/>
    <p:sldId id="1624" r:id="rId26"/>
    <p:sldId id="431" r:id="rId27"/>
    <p:sldId id="837" r:id="rId28"/>
    <p:sldId id="1369" r:id="rId29"/>
    <p:sldId id="429" r:id="rId30"/>
    <p:sldId id="1723" r:id="rId31"/>
    <p:sldId id="1722" r:id="rId32"/>
    <p:sldId id="1724" r:id="rId33"/>
    <p:sldId id="1725" r:id="rId34"/>
    <p:sldId id="1726" r:id="rId35"/>
    <p:sldId id="1729" r:id="rId36"/>
    <p:sldId id="1730" r:id="rId37"/>
    <p:sldId id="1731" r:id="rId38"/>
    <p:sldId id="1745" r:id="rId39"/>
    <p:sldId id="1746" r:id="rId40"/>
    <p:sldId id="1747" r:id="rId41"/>
    <p:sldId id="1748" r:id="rId42"/>
    <p:sldId id="1749" r:id="rId43"/>
    <p:sldId id="1750" r:id="rId44"/>
    <p:sldId id="1751" r:id="rId45"/>
    <p:sldId id="1752" r:id="rId46"/>
    <p:sldId id="1753" r:id="rId47"/>
    <p:sldId id="1754" r:id="rId48"/>
    <p:sldId id="1755" r:id="rId49"/>
    <p:sldId id="1756" r:id="rId50"/>
    <p:sldId id="1757" r:id="rId51"/>
    <p:sldId id="1758" r:id="rId52"/>
    <p:sldId id="1759" r:id="rId53"/>
    <p:sldId id="1760" r:id="rId54"/>
    <p:sldId id="1786" r:id="rId55"/>
    <p:sldId id="1787" r:id="rId56"/>
    <p:sldId id="1795" r:id="rId57"/>
    <p:sldId id="1789" r:id="rId58"/>
    <p:sldId id="1788" r:id="rId59"/>
    <p:sldId id="1790" r:id="rId60"/>
    <p:sldId id="1796" r:id="rId61"/>
    <p:sldId id="1802" r:id="rId62"/>
    <p:sldId id="1791" r:id="rId63"/>
    <p:sldId id="1792" r:id="rId64"/>
    <p:sldId id="1793" r:id="rId65"/>
    <p:sldId id="1798" r:id="rId66"/>
    <p:sldId id="1799" r:id="rId67"/>
    <p:sldId id="1800" r:id="rId68"/>
    <p:sldId id="1797" r:id="rId69"/>
    <p:sldId id="1803" r:id="rId70"/>
    <p:sldId id="1766" r:id="rId71"/>
    <p:sldId id="1801" r:id="rId72"/>
    <p:sldId id="1804" r:id="rId73"/>
    <p:sldId id="1805" r:id="rId74"/>
    <p:sldId id="1808" r:id="rId7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clrMode="bw" frameSlides="1"/>
  <p:clrMru>
    <a:srgbClr val="33CC00"/>
    <a:srgbClr val="FFE61A"/>
  </p:clrMru>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snapToGrid="0" snapToObjects="1">
      <p:cViewPr varScale="1">
        <p:scale>
          <a:sx n="117" d="100"/>
          <a:sy n="117" d="100"/>
        </p:scale>
        <p:origin x="-49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5160"/>
    </p:cViewPr>
  </p:sorterViewPr>
  <p:notesViewPr>
    <p:cSldViewPr snapToGrid="0" snapToObjects="1">
      <p:cViewPr varScale="1">
        <p:scale>
          <a:sx n="55" d="100"/>
          <a:sy n="55" d="100"/>
        </p:scale>
        <p:origin x="-920" y="-1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viewProps" Target="viewProps.xml"/><Relationship Id="rId81" Type="http://schemas.openxmlformats.org/officeDocument/2006/relationships/theme" Target="theme/theme1.xml"/><Relationship Id="rId82"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notesMaster" Target="notesMasters/notesMaster1.xml"/><Relationship Id="rId77" Type="http://schemas.openxmlformats.org/officeDocument/2006/relationships/handoutMaster" Target="handoutMasters/handoutMaster1.xml"/><Relationship Id="rId78" Type="http://schemas.openxmlformats.org/officeDocument/2006/relationships/printerSettings" Target="printerSettings/printerSettings1.bin"/><Relationship Id="rId79" Type="http://schemas.openxmlformats.org/officeDocument/2006/relationships/presProps" Target="pres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9/30/15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9/30/15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dirty="0"/>
          </a:p>
        </p:txBody>
      </p:sp>
      <p:sp>
        <p:nvSpPr>
          <p:cNvPr id="4" name="Slide Number Placeholder 3"/>
          <p:cNvSpPr>
            <a:spLocks noGrp="1"/>
          </p:cNvSpPr>
          <p:nvPr>
            <p:ph type="sldNum" sz="quarter" idx="10"/>
          </p:nvPr>
        </p:nvSpPr>
        <p:spPr/>
        <p:txBody>
          <a:bodyPr/>
          <a:lstStyle/>
          <a:p>
            <a:fld id="{D13103BE-7209-442E-B89E-97421B9DB658}" type="slidenum">
              <a:rPr lang="en-US" smtClean="0"/>
              <a:pPr/>
              <a:t>1</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97332909"/>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30</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38</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sz="1400" dirty="0">
              <a:solidFill>
                <a:schemeClr val="tx2"/>
              </a:solidFill>
            </a:endParaRPr>
          </a:p>
        </p:txBody>
      </p:sp>
      <p:sp>
        <p:nvSpPr>
          <p:cNvPr id="3" name="Footer Placeholder 2"/>
          <p:cNvSpPr>
            <a:spLocks noGrp="1"/>
          </p:cNvSpPr>
          <p:nvPr>
            <p:ph type="ftr" sz="quarter" idx="3"/>
          </p:nvPr>
        </p:nvSpPr>
        <p:spPr>
          <a:xfrm>
            <a:off x="0" y="6430962"/>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rankcoronado.com/2011/11/oaxaca-dia-de-muertos.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rankcoronado.com/2011/11/oaxaca-dia-de-muertos.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image" Target="../media/image6.png"/><Relationship Id="rId1" Type="http://schemas.openxmlformats.org/officeDocument/2006/relationships/audio" Target="file://localhost/Users/lterrill/Music/STE-002albam-pres.mp3" TargetMode="External"/><Relationship Id="rId2" Type="http://schemas.openxmlformats.org/officeDocument/2006/relationships/audio" Target="file://localhost/Users/lterrill/Music/sergio_pasatiempos.mp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1" Type="http://schemas.openxmlformats.org/officeDocument/2006/relationships/slideLayout" Target="../slideLayouts/slideLayout6.xml"/><Relationship Id="rId2" Type="http://schemas.openxmlformats.org/officeDocument/2006/relationships/image" Target="../media/image20.jpeg"/></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eg"/></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actualidad.rt.com/sociedad/view/116777-palabras-marcaron-ano-2013-mundo" TargetMode="External"/><Relationship Id="rId3" Type="http://schemas.openxmlformats.org/officeDocument/2006/relationships/hyperlink" Target="http://www.reddit.com/search?q=selfie+bulls&amp;restrict_sr=off&amp;sort=relevance&amp;t=all"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jpeg"/><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video" Target="file://localhost/Users/lterrill/Movies/Mac%20Video%20Library/A%20bear%20family%20takes%20a%20dip%20in%20our%20pool%20-%20Part%20II.mp4" TargetMode="External"/><Relationship Id="rId2" Type="http://schemas.openxmlformats.org/officeDocument/2006/relationships/slideLayout" Target="../slideLayouts/slideLayout2.xml"/><Relationship Id="rId3" Type="http://schemas.openxmlformats.org/officeDocument/2006/relationships/image" Target="../media/image4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6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Topics to address:</a:t>
            </a:r>
            <a:endParaRPr lang="en-US" dirty="0">
              <a:solidFill>
                <a:schemeClr val="tx1"/>
              </a:solidFill>
            </a:endParaRPr>
          </a:p>
        </p:txBody>
      </p:sp>
      <p:sp>
        <p:nvSpPr>
          <p:cNvPr id="6" name="Footer Placeholder 5"/>
          <p:cNvSpPr>
            <a:spLocks noGrp="1"/>
          </p:cNvSpPr>
          <p:nvPr>
            <p:ph type="ftr" sz="quarter" idx="11"/>
          </p:nvPr>
        </p:nvSpPr>
        <p:spPr/>
        <p:txBody>
          <a:bodyPr/>
          <a:lstStyle/>
          <a:p>
            <a:r>
              <a:rPr lang="en-US" dirty="0"/>
              <a:t>Laura Terrill</a:t>
            </a:r>
          </a:p>
        </p:txBody>
      </p:sp>
      <p:pic>
        <p:nvPicPr>
          <p:cNvPr id="9" name="Content Placeholder 8" descr="944233_-puzzle_i-.jpg"/>
          <p:cNvPicPr>
            <a:picLocks noGrp="1" noChangeAspect="1"/>
          </p:cNvPicPr>
          <p:nvPr>
            <p:ph sz="quarter" idx="1"/>
          </p:nvPr>
        </p:nvPicPr>
        <p:blipFill>
          <a:blip r:embed="rId3">
            <a:alphaModFix amt="9000"/>
          </a:blip>
          <a:stretch>
            <a:fillRect/>
          </a:stretch>
        </p:blipFill>
        <p:spPr>
          <a:xfrm>
            <a:off x="1021176" y="1558542"/>
            <a:ext cx="7137645" cy="4901184"/>
          </a:xfrm>
        </p:spPr>
      </p:pic>
      <p:sp>
        <p:nvSpPr>
          <p:cNvPr id="10" name="TextBox 9"/>
          <p:cNvSpPr txBox="1"/>
          <p:nvPr/>
        </p:nvSpPr>
        <p:spPr>
          <a:xfrm>
            <a:off x="1021176" y="2171123"/>
            <a:ext cx="7000686" cy="3108544"/>
          </a:xfrm>
          <a:prstGeom prst="rect">
            <a:avLst/>
          </a:prstGeom>
          <a:noFill/>
        </p:spPr>
        <p:txBody>
          <a:bodyPr wrap="square" rtlCol="0">
            <a:spAutoFit/>
          </a:bodyPr>
          <a:lstStyle/>
          <a:p>
            <a:pPr marL="742950" indent="-742950">
              <a:buFont typeface="+mj-lt"/>
              <a:buAutoNum type="arabicPeriod"/>
            </a:pPr>
            <a:r>
              <a:rPr lang="en-US" sz="2800" dirty="0" smtClean="0"/>
              <a:t>Revisit interpretive assessments and consider use of rubrics</a:t>
            </a:r>
          </a:p>
          <a:p>
            <a:pPr marL="742950" indent="-742950">
              <a:buFont typeface="+mj-lt"/>
              <a:buAutoNum type="arabicPeriod"/>
            </a:pPr>
            <a:r>
              <a:rPr lang="en-US" sz="2800" dirty="0" smtClean="0"/>
              <a:t>Strategies for using authentic text in 3 modes</a:t>
            </a:r>
          </a:p>
          <a:p>
            <a:pPr marL="742950" indent="-742950">
              <a:buFont typeface="+mj-lt"/>
              <a:buAutoNum type="arabicPeriod"/>
            </a:pPr>
            <a:r>
              <a:rPr lang="en-US" sz="2800" dirty="0" smtClean="0"/>
              <a:t>Revisit proficiency and performance; consider how assessments need to be designed for proficiency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002498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17744"/>
            <a:ext cx="8153400" cy="990600"/>
          </a:xfrm>
        </p:spPr>
        <p:txBody>
          <a:bodyPr>
            <a:normAutofit/>
          </a:bodyPr>
          <a:lstStyle/>
          <a:p>
            <a:r>
              <a:rPr lang="en-US"/>
              <a:t>Guessing Meaning from Context</a:t>
            </a:r>
          </a:p>
        </p:txBody>
      </p:sp>
      <p:sp>
        <p:nvSpPr>
          <p:cNvPr id="8" name="Content Placeholder 7"/>
          <p:cNvSpPr>
            <a:spLocks noGrp="1"/>
          </p:cNvSpPr>
          <p:nvPr>
            <p:ph sz="quarter" idx="1"/>
          </p:nvPr>
        </p:nvSpPr>
        <p:spPr>
          <a:xfrm>
            <a:off x="574548" y="1516698"/>
            <a:ext cx="7718552" cy="2521902"/>
          </a:xfrm>
        </p:spPr>
        <p:txBody>
          <a:bodyPr anchor="t">
            <a:noAutofit/>
          </a:bodyPr>
          <a:lstStyle/>
          <a:p>
            <a:pPr marL="0" indent="0">
              <a:buNone/>
            </a:pPr>
            <a:r>
              <a:rPr lang="en-US" sz="2400">
                <a:solidFill>
                  <a:srgbClr val="FF0000"/>
                </a:solidFill>
              </a:rPr>
              <a:t>Based on this text, write what the following words/expressions probably mean. Give your answer in English. </a:t>
            </a:r>
          </a:p>
          <a:p>
            <a:pPr marL="0" indent="0">
              <a:buNone/>
            </a:pPr>
            <a:r>
              <a:rPr lang="en-US" sz="2400">
                <a:solidFill>
                  <a:srgbClr val="FF0000"/>
                </a:solidFill>
              </a:rPr>
              <a:t>	</a:t>
            </a:r>
            <a:r>
              <a:rPr lang="en-US" sz="2000">
                <a:solidFill>
                  <a:srgbClr val="000000"/>
                </a:solidFill>
              </a:rPr>
              <a:t>1. la gratificación </a:t>
            </a:r>
            <a:r>
              <a:rPr lang="en-US" sz="2000" b="1">
                <a:solidFill>
                  <a:srgbClr val="000000"/>
                </a:solidFill>
              </a:rPr>
              <a:t>deriva	 	</a:t>
            </a:r>
            <a:r>
              <a:rPr lang="en-US" sz="2000">
                <a:solidFill>
                  <a:srgbClr val="000000"/>
                </a:solidFill>
              </a:rPr>
              <a:t>4. </a:t>
            </a:r>
            <a:r>
              <a:rPr lang="en-US" sz="2000"/>
              <a:t>tener un </a:t>
            </a:r>
            <a:r>
              <a:rPr lang="en-US" sz="2000" b="1"/>
              <a:t>exceso</a:t>
            </a:r>
            <a:r>
              <a:rPr lang="en-US" sz="2000"/>
              <a:t> </a:t>
            </a:r>
            <a:endParaRPr lang="en-US" sz="2000" b="1"/>
          </a:p>
          <a:p>
            <a:pPr marL="0" indent="0">
              <a:buNone/>
            </a:pPr>
            <a:r>
              <a:rPr lang="en-US" sz="2000" b="1">
                <a:solidFill>
                  <a:srgbClr val="000000"/>
                </a:solidFill>
              </a:rPr>
              <a:t>	</a:t>
            </a:r>
            <a:r>
              <a:rPr lang="en-US" sz="2000">
                <a:solidFill>
                  <a:srgbClr val="000000"/>
                </a:solidFill>
              </a:rPr>
              <a:t>2. </a:t>
            </a:r>
            <a:r>
              <a:rPr lang="en-US" sz="2000"/>
              <a:t>un </a:t>
            </a:r>
            <a:r>
              <a:rPr lang="en-US" sz="2000" b="1"/>
              <a:t>pensamiento</a:t>
            </a:r>
            <a:r>
              <a:rPr lang="en-US" sz="2000"/>
              <a:t> irracional	5. generar </a:t>
            </a:r>
            <a:r>
              <a:rPr lang="en-US" sz="2000" b="1"/>
              <a:t>deudas</a:t>
            </a:r>
          </a:p>
          <a:p>
            <a:pPr marL="0" indent="0">
              <a:buNone/>
            </a:pPr>
            <a:r>
              <a:rPr lang="en-US" sz="2000" b="1">
                <a:solidFill>
                  <a:srgbClr val="000000"/>
                </a:solidFill>
              </a:rPr>
              <a:t>	</a:t>
            </a:r>
            <a:r>
              <a:rPr lang="en-US" sz="2000">
                <a:solidFill>
                  <a:srgbClr val="000000"/>
                </a:solidFill>
              </a:rPr>
              <a:t>3. </a:t>
            </a:r>
            <a:r>
              <a:rPr lang="en-US" sz="2000" b="1"/>
              <a:t>la falta </a:t>
            </a:r>
            <a:r>
              <a:rPr lang="en-US" sz="2000"/>
              <a:t>de autoestima</a:t>
            </a:r>
            <a:r>
              <a:rPr lang="en-US" sz="2000" b="1"/>
              <a:t>	</a:t>
            </a:r>
            <a:r>
              <a:rPr lang="en-US" sz="2000"/>
              <a:t>	6. </a:t>
            </a:r>
            <a:r>
              <a:rPr lang="en-US" sz="2000" b="1"/>
              <a:t>soportar</a:t>
            </a:r>
            <a:r>
              <a:rPr lang="en-US" sz="2000"/>
              <a:t> frustraciones </a:t>
            </a:r>
            <a:endParaRPr lang="en-US" sz="2000" b="1">
              <a:solidFill>
                <a:srgbClr val="000000"/>
              </a:solidFill>
            </a:endParaRPr>
          </a:p>
        </p:txBody>
      </p:sp>
      <p:graphicFrame>
        <p:nvGraphicFramePr>
          <p:cNvPr id="9" name="Table 8"/>
          <p:cNvGraphicFramePr>
            <a:graphicFrameLocks noGrp="1"/>
          </p:cNvGraphicFramePr>
          <p:nvPr/>
        </p:nvGraphicFramePr>
        <p:xfrm>
          <a:off x="355599" y="3822700"/>
          <a:ext cx="8372349" cy="2477109"/>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Infers meaning of</a:t>
                      </a:r>
                      <a:r>
                        <a:rPr lang="en-US" sz="1200" b="0" baseline="0">
                          <a:latin typeface="+mn-lt"/>
                          <a:ea typeface="Calibri"/>
                          <a:cs typeface="Times New Roman"/>
                        </a:rPr>
                        <a:t> all</a:t>
                      </a:r>
                      <a:r>
                        <a:rPr lang="en-US" sz="1200" b="0">
                          <a:latin typeface="+mn-lt"/>
                          <a:ea typeface="Calibri"/>
                          <a:cs typeface="Times New Roman"/>
                        </a:rPr>
                        <a:t> unfamiliar words and phrases in the text.  Inferences are accurate.</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Infers meaning of more than half of unfamiliar words and phrases in the text.  The inferences are plausible</a:t>
                      </a:r>
                      <a:r>
                        <a:rPr lang="en-US" sz="1200" baseline="0">
                          <a:latin typeface="+mn-lt"/>
                          <a:ea typeface="Calibri"/>
                          <a:cs typeface="Times New Roman"/>
                        </a:rPr>
                        <a:t> </a:t>
                      </a:r>
                      <a:r>
                        <a:rPr lang="en-US" sz="1200">
                          <a:latin typeface="+mn-lt"/>
                          <a:ea typeface="Calibri"/>
                          <a:cs typeface="Times New Roman"/>
                        </a:rPr>
                        <a:t>although some may not be accurate.</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Infers meaning of half</a:t>
                      </a:r>
                      <a:r>
                        <a:rPr lang="en-US" sz="1200" baseline="0">
                          <a:latin typeface="+mn-lt"/>
                          <a:ea typeface="Calibri"/>
                          <a:cs typeface="Times New Roman"/>
                        </a:rPr>
                        <a:t> of</a:t>
                      </a:r>
                      <a:r>
                        <a:rPr lang="en-US" sz="1200">
                          <a:latin typeface="+mn-lt"/>
                          <a:ea typeface="Calibri"/>
                          <a:cs typeface="Times New Roman"/>
                        </a:rPr>
                        <a:t> unfamiliar words and phrases in the text.  The inferences are plausible although many are not accurate.</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a:latin typeface="+mn-lt"/>
                          <a:ea typeface="Calibri"/>
                          <a:cs typeface="Times New Roman"/>
                        </a:rPr>
                        <a:t>Infers meaning of less than  half</a:t>
                      </a:r>
                      <a:r>
                        <a:rPr lang="en-US" sz="1200" baseline="0">
                          <a:latin typeface="+mn-lt"/>
                          <a:ea typeface="Calibri"/>
                          <a:cs typeface="Times New Roman"/>
                        </a:rPr>
                        <a:t> of</a:t>
                      </a:r>
                      <a:r>
                        <a:rPr lang="en-US" sz="1200">
                          <a:latin typeface="+mn-lt"/>
                          <a:ea typeface="Calibri"/>
                          <a:cs typeface="Times New Roman"/>
                        </a:rPr>
                        <a:t> unfamiliar words and phrases in the text.  The  inferences are plausible although many are not accurate.</a:t>
                      </a: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Inferences of meaning of unfamiliar words and phrases are largely inaccurate or lacking.</a:t>
                      </a: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Inferences</a:t>
            </a:r>
          </a:p>
        </p:txBody>
      </p:sp>
      <p:sp>
        <p:nvSpPr>
          <p:cNvPr id="8" name="Content Placeholder 7"/>
          <p:cNvSpPr>
            <a:spLocks noGrp="1"/>
          </p:cNvSpPr>
          <p:nvPr>
            <p:ph sz="quarter" idx="1"/>
          </p:nvPr>
        </p:nvSpPr>
        <p:spPr>
          <a:xfrm>
            <a:off x="574548" y="1516698"/>
            <a:ext cx="7718552" cy="2521902"/>
          </a:xfrm>
        </p:spPr>
        <p:txBody>
          <a:bodyPr anchor="t">
            <a:noAutofit/>
          </a:bodyPr>
          <a:lstStyle/>
          <a:p>
            <a:pPr marL="0" indent="0">
              <a:buNone/>
            </a:pPr>
            <a:r>
              <a:rPr lang="en-US" sz="2400">
                <a:solidFill>
                  <a:srgbClr val="FF0000"/>
                </a:solidFill>
              </a:rPr>
              <a:t>Is the author critical of or understanding of the shoppers he describes in the article? Support your answer with evidence from the text. Give your answer in English. </a:t>
            </a:r>
            <a:endParaRPr lang="en-US" sz="2400"/>
          </a:p>
          <a:p>
            <a:pPr>
              <a:buNone/>
            </a:pPr>
            <a:r>
              <a:rPr lang="en-US" sz="2400" b="1">
                <a:solidFill>
                  <a:srgbClr val="FF0000"/>
                </a:solidFill>
              </a:rPr>
              <a:t> </a:t>
            </a:r>
            <a:endParaRPr lang="en-US" sz="2400"/>
          </a:p>
        </p:txBody>
      </p:sp>
      <p:graphicFrame>
        <p:nvGraphicFramePr>
          <p:cNvPr id="9" name="Table 8"/>
          <p:cNvGraphicFramePr>
            <a:graphicFrameLocks noGrp="1"/>
          </p:cNvGraphicFramePr>
          <p:nvPr/>
        </p:nvGraphicFramePr>
        <p:xfrm>
          <a:off x="355599" y="3035300"/>
          <a:ext cx="8372349" cy="2425903"/>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Infers and interprets the text’s meaning using clear evidence from the text. </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Infers and interprets the text’s meaning in a partially complete and/or partially plausible  manner.</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Makes a few plausible inferences regarding the text’s meaning.</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Inferences and interpretations of the text’s meaning are incomplete and/or not supported by evidence</a:t>
                      </a:r>
                      <a:r>
                        <a:rPr lang="en-US" sz="1200" baseline="0">
                          <a:latin typeface="+mn-lt"/>
                          <a:ea typeface="Calibri"/>
                          <a:cs typeface="Times New Roman"/>
                        </a:rPr>
                        <a:t> from the text</a:t>
                      </a:r>
                      <a:r>
                        <a:rPr lang="en-US" sz="1200">
                          <a:latin typeface="+mn-lt"/>
                          <a:ea typeface="Calibri"/>
                          <a:cs typeface="Times New Roman"/>
                        </a:rPr>
                        <a:t>.</a:t>
                      </a: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latin typeface="+mn-lt"/>
                          <a:ea typeface="Calibri"/>
                          <a:cs typeface="Times New Roman"/>
                        </a:rPr>
                        <a:t>Does</a:t>
                      </a:r>
                      <a:r>
                        <a:rPr lang="en-US" sz="1200" b="0" baseline="0">
                          <a:latin typeface="+mn-lt"/>
                          <a:ea typeface="Calibri"/>
                          <a:cs typeface="Times New Roman"/>
                        </a:rPr>
                        <a:t> not provide a response.</a:t>
                      </a:r>
                      <a:endParaRPr lang="en-US" sz="12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Cultural Perspectives</a:t>
            </a:r>
          </a:p>
        </p:txBody>
      </p:sp>
      <p:sp>
        <p:nvSpPr>
          <p:cNvPr id="8" name="Content Placeholder 7"/>
          <p:cNvSpPr>
            <a:spLocks noGrp="1"/>
          </p:cNvSpPr>
          <p:nvPr>
            <p:ph sz="quarter" idx="1"/>
          </p:nvPr>
        </p:nvSpPr>
        <p:spPr>
          <a:xfrm>
            <a:off x="574548" y="1516698"/>
            <a:ext cx="7718552" cy="2521902"/>
          </a:xfrm>
        </p:spPr>
        <p:txBody>
          <a:bodyPr anchor="t">
            <a:noAutofit/>
          </a:bodyPr>
          <a:lstStyle/>
          <a:p>
            <a:pPr marL="0" indent="0">
              <a:buNone/>
            </a:pPr>
            <a:r>
              <a:rPr lang="en-US" sz="2400">
                <a:solidFill>
                  <a:srgbClr val="FF0000"/>
                </a:solidFill>
              </a:rPr>
              <a:t>What have you learned about the target language culture from this article? Would this article have been different if it had been written for a US audience? Give your answer in English. </a:t>
            </a:r>
            <a:endParaRPr lang="en-US" sz="2400"/>
          </a:p>
          <a:p>
            <a:pPr>
              <a:buNone/>
            </a:pPr>
            <a:r>
              <a:rPr lang="en-US" sz="2400" b="1">
                <a:solidFill>
                  <a:srgbClr val="FF0000"/>
                </a:solidFill>
              </a:rPr>
              <a:t> </a:t>
            </a:r>
            <a:endParaRPr lang="en-US" sz="2400"/>
          </a:p>
        </p:txBody>
      </p:sp>
      <p:graphicFrame>
        <p:nvGraphicFramePr>
          <p:cNvPr id="9" name="Table 8"/>
          <p:cNvGraphicFramePr>
            <a:graphicFrameLocks noGrp="1"/>
          </p:cNvGraphicFramePr>
          <p:nvPr/>
        </p:nvGraphicFramePr>
        <p:xfrm>
          <a:off x="355599" y="3530600"/>
          <a:ext cx="8372349" cy="2477109"/>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Identifies cultural perspectives/norms accurately.  Provides a detailed connection of cultural products/practices to perspectives.</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some cultural perspectives/norms accurately.  Connects cultural products/practices to perspectives.</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some cultural perspectives/norms accurately.  Provides a minimal connection of cultural products/practices to perspectives.</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Identification of cultural perspectives/norms is mostly superficial</a:t>
                      </a:r>
                      <a:r>
                        <a:rPr lang="en-US" sz="1200" baseline="0">
                          <a:latin typeface="+mn-lt"/>
                          <a:ea typeface="Calibri"/>
                          <a:cs typeface="Times New Roman"/>
                        </a:rPr>
                        <a:t> or lacking</a:t>
                      </a:r>
                      <a:r>
                        <a:rPr lang="en-US" sz="1200">
                          <a:latin typeface="+mn-lt"/>
                          <a:ea typeface="Calibri"/>
                          <a:cs typeface="Times New Roman"/>
                        </a:rPr>
                        <a:t> And/or connection of cultural practices/products to perspectives is superficial</a:t>
                      </a:r>
                      <a:r>
                        <a:rPr lang="en-US" sz="1200" baseline="0">
                          <a:latin typeface="+mn-lt"/>
                          <a:ea typeface="Calibri"/>
                          <a:cs typeface="Times New Roman"/>
                        </a:rPr>
                        <a:t> or lacking.</a:t>
                      </a:r>
                      <a:endParaRPr lang="en-US" sz="1200">
                        <a:latin typeface="+mn-lt"/>
                        <a:ea typeface="Calibri"/>
                        <a:cs typeface="Times New Roman"/>
                      </a:endParaRP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latin typeface="+mn-lt"/>
                          <a:ea typeface="Calibri"/>
                          <a:cs typeface="Times New Roman"/>
                        </a:rPr>
                        <a:t>Does</a:t>
                      </a:r>
                      <a:r>
                        <a:rPr lang="en-US" sz="1200" b="0" baseline="0">
                          <a:latin typeface="+mn-lt"/>
                          <a:ea typeface="Calibri"/>
                          <a:cs typeface="Times New Roman"/>
                        </a:rPr>
                        <a:t> not provide a response.</a:t>
                      </a:r>
                      <a:endParaRPr lang="en-US" sz="12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Blog post written by Frank Coronado </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1893135" y="6367629"/>
            <a:ext cx="7250865" cy="646331"/>
          </a:xfrm>
          <a:prstGeom prst="rect">
            <a:avLst/>
          </a:prstGeom>
          <a:noFill/>
        </p:spPr>
        <p:txBody>
          <a:bodyPr wrap="none" rtlCol="0">
            <a:spAutoFit/>
          </a:bodyPr>
          <a:lstStyle/>
          <a:p>
            <a:r>
              <a:rPr lang="en-US">
                <a:hlinkClick r:id="rId2"/>
              </a:rPr>
              <a:t>http://www.frankcoronado.com/2011/11/oaxaca-dia-de-muertos.html</a:t>
            </a:r>
            <a:endParaRPr lang="en-US"/>
          </a:p>
          <a:p>
            <a:endParaRPr lang="en-US"/>
          </a:p>
        </p:txBody>
      </p:sp>
      <p:sp>
        <p:nvSpPr>
          <p:cNvPr id="6" name="TextBox 5"/>
          <p:cNvSpPr txBox="1"/>
          <p:nvPr/>
        </p:nvSpPr>
        <p:spPr>
          <a:xfrm>
            <a:off x="612648" y="1626421"/>
            <a:ext cx="8153400" cy="4826963"/>
          </a:xfrm>
          <a:prstGeom prst="rect">
            <a:avLst/>
          </a:prstGeom>
          <a:noFill/>
        </p:spPr>
        <p:txBody>
          <a:bodyPr wrap="square" rtlCol="0">
            <a:spAutoFit/>
          </a:bodyPr>
          <a:lstStyle/>
          <a:p>
            <a:pPr>
              <a:spcBef>
                <a:spcPts val="100"/>
              </a:spcBef>
            </a:pPr>
            <a:r>
              <a:rPr lang="es-ES_tradnl"/>
              <a:t>Por primera vez fui al panteón de Xoxocotlán, Oaxaca. Lo hice el 31 de octubre por la noche  acompañado de amigos que me visitaron durante estos días de fiesta, la experiencia resultó muy agradable, puesto que desde las 8 de la noche comenzó a llegar gente a ver las tumbas que habían sido limpiadas y decoradas desde temprano por los familiares de los difuntos. El de Xoxocotlán es un panteón muy grande y se caracteriza por ser uno de los más concurridos en esos días, en el que flores de muchos tipos y una gran cantidad de veladoras otorgaron al cementerio la mística inigualable con la que en México recibimos a nuestros muertos.   </a:t>
            </a:r>
            <a:endParaRPr lang="en-US"/>
          </a:p>
          <a:p>
            <a:pPr>
              <a:spcBef>
                <a:spcPts val="100"/>
              </a:spcBef>
            </a:pPr>
            <a:r>
              <a:rPr lang="es-ES_tradnl"/>
              <a:t> </a:t>
            </a:r>
            <a:endParaRPr lang="en-US"/>
          </a:p>
          <a:p>
            <a:pPr>
              <a:spcBef>
                <a:spcPts val="100"/>
              </a:spcBef>
            </a:pPr>
            <a:r>
              <a:rPr lang="es-ES_tradnl"/>
              <a:t>Esta no fue mi única experiencia para celebrar el día de muertos, también decidí que quería involucrarme más en las fiestas y tradiciones de Oaxaca y fue así que me animé por hacer mi primer altar de muertos dedicado a mis dos abuelas: Lala y Tete. Fue muy divertido todo el proceso, desde ir al mercado a conseguir los elementos que previamente había investigado que necesitaría, hasta escuchar a mis papás compartiendo anécdotas muy interesantes de sus mamás mientras hacíamos un recuento de sus comidas favoritas y poderlas poner en el altar.</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Blog post written by Frank Coronado </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1893135" y="6367629"/>
            <a:ext cx="7250865" cy="646331"/>
          </a:xfrm>
          <a:prstGeom prst="rect">
            <a:avLst/>
          </a:prstGeom>
          <a:noFill/>
        </p:spPr>
        <p:txBody>
          <a:bodyPr wrap="none" rtlCol="0">
            <a:spAutoFit/>
          </a:bodyPr>
          <a:lstStyle/>
          <a:p>
            <a:r>
              <a:rPr lang="en-US">
                <a:hlinkClick r:id="rId2"/>
              </a:rPr>
              <a:t>http://www.frankcoronado.com/2011/11/oaxaca-dia-de-muertos.html</a:t>
            </a:r>
            <a:endParaRPr lang="en-US"/>
          </a:p>
          <a:p>
            <a:endParaRPr lang="en-US"/>
          </a:p>
        </p:txBody>
      </p:sp>
      <p:sp>
        <p:nvSpPr>
          <p:cNvPr id="6" name="TextBox 5"/>
          <p:cNvSpPr txBox="1"/>
          <p:nvPr/>
        </p:nvSpPr>
        <p:spPr>
          <a:xfrm>
            <a:off x="612648" y="1626421"/>
            <a:ext cx="8153400" cy="4272965"/>
          </a:xfrm>
          <a:prstGeom prst="rect">
            <a:avLst/>
          </a:prstGeom>
          <a:noFill/>
        </p:spPr>
        <p:txBody>
          <a:bodyPr wrap="square" rtlCol="0">
            <a:spAutoFit/>
          </a:bodyPr>
          <a:lstStyle/>
          <a:p>
            <a:pPr>
              <a:spcBef>
                <a:spcPts val="100"/>
              </a:spcBef>
            </a:pPr>
            <a:r>
              <a:rPr lang="en-US"/>
              <a:t>For the first time I went to the cemetery of Xoxocotlan, Oaxaca. I did the October 31 evening accompanied by friends who visited me during these holidays, the experience was very nice, as from 8 pm people started coming to see the graves that had been cleaned and decorated from early relatives of the deceased. The Xoxocotlán is a very large cemetery and is known for being one of the busiest in those days, in which flowers of many kinds and a lot of candles gave the cemetery unmatched mystique that in Mexico we received our dead .</a:t>
            </a:r>
          </a:p>
          <a:p>
            <a:pPr>
              <a:spcBef>
                <a:spcPts val="100"/>
              </a:spcBef>
            </a:pPr>
            <a:endParaRPr lang="en-US"/>
          </a:p>
          <a:p>
            <a:pPr>
              <a:spcBef>
                <a:spcPts val="100"/>
              </a:spcBef>
            </a:pPr>
            <a:r>
              <a:rPr lang="en-US"/>
              <a:t>This was not my only experience to celebrate the Day of the Dead, I also decided I wanted to get more involved in the celebrations and traditions of Oaxaca and was so I decided to make my first dead altar dedicated to my two grandmothers: Lala and Tete. It was fun all the way from going to the market to get the items that had previously investigated would need, to listen to my parents sharing interesting stories of their mothers while doing a count of your favorite foods and they could be put on the altar.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_tradnl"/>
              <a:t> </a:t>
            </a:r>
            <a:r>
              <a:rPr lang="en-US"/>
              <a:t/>
            </a:r>
            <a:br>
              <a:rPr lang="en-US"/>
            </a:br>
            <a:r>
              <a:rPr lang="es-ES_tradnl" b="1"/>
              <a:t>Part 1 – Literal Comprehension</a:t>
            </a:r>
            <a:r>
              <a:rPr lang="en-US"/>
              <a:t/>
            </a:r>
            <a:br>
              <a:rPr lang="en-US"/>
            </a:br>
            <a:endParaRPr lang="en-US"/>
          </a:p>
        </p:txBody>
      </p:sp>
      <p:sp>
        <p:nvSpPr>
          <p:cNvPr id="3" name="Footer Placeholder 2"/>
          <p:cNvSpPr>
            <a:spLocks noGrp="1"/>
          </p:cNvSpPr>
          <p:nvPr>
            <p:ph type="ftr" sz="quarter" idx="11"/>
          </p:nvPr>
        </p:nvSpPr>
        <p:spPr/>
        <p:txBody>
          <a:bodyPr/>
          <a:lstStyle/>
          <a:p>
            <a:r>
              <a:rPr lang="en-US"/>
              <a:t>Laura Terrill</a:t>
            </a:r>
          </a:p>
        </p:txBody>
      </p:sp>
      <p:sp>
        <p:nvSpPr>
          <p:cNvPr id="7" name="TextBox 6"/>
          <p:cNvSpPr txBox="1"/>
          <p:nvPr/>
        </p:nvSpPr>
        <p:spPr>
          <a:xfrm>
            <a:off x="178256" y="1537304"/>
            <a:ext cx="8779132" cy="5355313"/>
          </a:xfrm>
          <a:prstGeom prst="rect">
            <a:avLst/>
          </a:prstGeom>
          <a:noFill/>
        </p:spPr>
        <p:txBody>
          <a:bodyPr wrap="square" rtlCol="0">
            <a:spAutoFit/>
          </a:bodyPr>
          <a:lstStyle/>
          <a:p>
            <a:r>
              <a:rPr lang="en-US" b="1"/>
              <a:t>Key Words</a:t>
            </a:r>
            <a:r>
              <a:rPr lang="en-US"/>
              <a:t> - Find these words in Spanish from the text. </a:t>
            </a:r>
          </a:p>
          <a:p>
            <a:pPr lvl="1"/>
            <a:r>
              <a:rPr lang="en-US"/>
              <a:t>1.  first time						5.  sharing</a:t>
            </a:r>
          </a:p>
          <a:p>
            <a:pPr lvl="1"/>
            <a:r>
              <a:rPr lang="en-US"/>
              <a:t>2.  have been cleaned				6.  to get involved</a:t>
            </a:r>
          </a:p>
          <a:p>
            <a:pPr lvl="1"/>
            <a:r>
              <a:rPr lang="en-US"/>
              <a:t>3.  characterized by				7.  lots of fun</a:t>
            </a:r>
          </a:p>
          <a:p>
            <a:pPr marL="800100" lvl="1" indent="-342900">
              <a:buAutoNum type="arabicPeriod" startAt="4"/>
            </a:pPr>
            <a:r>
              <a:rPr lang="en-US"/>
              <a:t>many types					8.  previous</a:t>
            </a:r>
          </a:p>
          <a:p>
            <a:r>
              <a:rPr lang="en-US" b="1"/>
              <a:t>Supporting Details</a:t>
            </a:r>
            <a:r>
              <a:rPr lang="en-US"/>
              <a:t> - What happens in this blog post? Check each detail that is mentioned in the article.  Not all details are included. Copy the information in Spanish that is given for each detail you have checked.   </a:t>
            </a:r>
          </a:p>
          <a:p>
            <a:pPr lvl="1"/>
            <a:r>
              <a:rPr lang="en-US"/>
              <a:t>____ 1. 	Frank was able to attend a Day of the Dead celebration.</a:t>
            </a:r>
          </a:p>
          <a:p>
            <a:pPr lvl="1"/>
            <a:r>
              <a:rPr lang="en-US"/>
              <a:t>____ 2. 	The cemetary in Oaxaca is large and busy for this holiday.	</a:t>
            </a:r>
          </a:p>
          <a:p>
            <a:pPr lvl="1"/>
            <a:r>
              <a:rPr lang="en-US"/>
              <a:t>____ 3. 	The cemetary is decorated with flowers and candles.</a:t>
            </a:r>
          </a:p>
          <a:p>
            <a:pPr lvl="1"/>
            <a:r>
              <a:rPr lang="en-US"/>
              <a:t>____ 4. 	Frank helped to clean and decorate the graves. </a:t>
            </a:r>
          </a:p>
          <a:p>
            <a:pPr lvl="1"/>
            <a:r>
              <a:rPr lang="en-US"/>
              <a:t>____ 5.       The cemetary closed for the night at 8:00 pm. </a:t>
            </a:r>
          </a:p>
          <a:p>
            <a:pPr lvl="1"/>
            <a:r>
              <a:rPr lang="en-US"/>
              <a:t>____ 6. 	Frank’s family went to the cemetary with him. </a:t>
            </a:r>
          </a:p>
          <a:p>
            <a:pPr lvl="1"/>
            <a:r>
              <a:rPr lang="en-US"/>
              <a:t>____ 7. 	Frank was also able to make an altar dedicated to his grandmothers.</a:t>
            </a:r>
          </a:p>
          <a:p>
            <a:pPr lvl="1"/>
            <a:r>
              <a:rPr lang="en-US"/>
              <a:t>____ 8. 	His parents told him stories about his grandmothers. </a:t>
            </a:r>
          </a:p>
          <a:p>
            <a:pPr marL="0" lvl="2"/>
            <a:r>
              <a:rPr lang="en-US" b="1"/>
              <a:t>Main Idea</a:t>
            </a:r>
            <a:r>
              <a:rPr lang="en-US"/>
              <a:t>  - What would you name this blog post? Explain why this is a good choice using information from the text to justify your choice. Give your answer in English.</a:t>
            </a:r>
          </a:p>
          <a:p>
            <a:pPr marL="1257300" lvl="2" indent="-342900"/>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Literal Comprehension Rubric</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nvPr>
        </p:nvGraphicFramePr>
        <p:xfrm>
          <a:off x="612775" y="2006114"/>
          <a:ext cx="8153400" cy="4028440"/>
        </p:xfrm>
        <a:graphic>
          <a:graphicData uri="http://schemas.openxmlformats.org/drawingml/2006/table">
            <a:tbl>
              <a:tblPr firstRow="1" bandRow="1">
                <a:tableStyleId>{5C22544A-7EE6-4342-B048-85BDC9FD1C3A}</a:tableStyleId>
              </a:tblPr>
              <a:tblGrid>
                <a:gridCol w="1966596"/>
                <a:gridCol w="864154"/>
                <a:gridCol w="5322650"/>
              </a:tblGrid>
              <a:tr h="370840">
                <a:tc gridSpan="3">
                  <a:txBody>
                    <a:bodyPr/>
                    <a:lstStyle/>
                    <a:p>
                      <a:pPr marL="0" marR="0">
                        <a:spcBef>
                          <a:spcPts val="0"/>
                        </a:spcBef>
                        <a:spcAft>
                          <a:spcPts val="0"/>
                        </a:spcAft>
                        <a:tabLst>
                          <a:tab pos="2743200" algn="ctr"/>
                          <a:tab pos="5486400" algn="r"/>
                        </a:tabLst>
                      </a:pPr>
                      <a:r>
                        <a:rPr lang="en-US" sz="2000" b="1">
                          <a:latin typeface="+mn-lt"/>
                          <a:ea typeface="Cambria"/>
                          <a:cs typeface="Times New Roman"/>
                        </a:rPr>
                        <a:t>Literal Comprehension - </a:t>
                      </a:r>
                      <a:r>
                        <a:rPr lang="en-US" sz="2000">
                          <a:latin typeface="+mn-lt"/>
                          <a:ea typeface="Cambria"/>
                          <a:cs typeface="Times New Roman"/>
                        </a:rPr>
                        <a:t>Key Word, Main Idea, Supporting Details</a:t>
                      </a:r>
                      <a:endParaRPr lang="en-US" sz="2000">
                        <a:latin typeface="+mn-lt"/>
                        <a:ea typeface="ＭＳ 明朝"/>
                        <a:cs typeface="Times New Roman"/>
                      </a:endParaRPr>
                    </a:p>
                  </a:txBody>
                  <a:tcPr marL="68580" marR="68580" marT="0" marB="0" anchor="ctr"/>
                </a:tc>
                <a:tc hMerge="1">
                  <a:txBody>
                    <a:bodyPr/>
                    <a:lstStyle/>
                    <a:p>
                      <a:endParaRPr lang="en-US"/>
                    </a:p>
                  </a:txBody>
                  <a:tcPr/>
                </a:tc>
                <a:tc hMerge="1">
                  <a:txBody>
                    <a:bodyPr/>
                    <a:lstStyle/>
                    <a:p>
                      <a:endParaRPr lang="en-US"/>
                    </a:p>
                  </a:txBody>
                  <a:tcP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Strong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10</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all key words/details/ideas appropriately within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Meets Expectations</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9</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majority of key words/details/ideas appropriately within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Approaching Expectations</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8</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half of key words/details/ideas appropriately within the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Minimal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7</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fewer than half of key words/details/ideas appropriately within the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No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5</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Does not identify any of the words/details/ideas appropriately within the context of the text or does not respond. </a:t>
                      </a:r>
                      <a:endParaRPr lang="en-US" sz="2000">
                        <a:latin typeface="+mn-lt"/>
                        <a:ea typeface="ＭＳ 明朝"/>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Interpretive Comprehension </a:t>
            </a:r>
          </a:p>
        </p:txBody>
      </p:sp>
      <p:sp>
        <p:nvSpPr>
          <p:cNvPr id="3" name="Footer Placeholder 2"/>
          <p:cNvSpPr>
            <a:spLocks noGrp="1"/>
          </p:cNvSpPr>
          <p:nvPr>
            <p:ph type="ftr" sz="quarter" idx="11"/>
          </p:nvPr>
        </p:nvSpPr>
        <p:spPr/>
        <p:txBody>
          <a:bodyPr/>
          <a:lstStyle/>
          <a:p>
            <a:r>
              <a:rPr lang="en-US"/>
              <a:t>Laura Terrill</a:t>
            </a:r>
          </a:p>
        </p:txBody>
      </p:sp>
      <p:sp>
        <p:nvSpPr>
          <p:cNvPr id="11" name="Content Placeholder 10"/>
          <p:cNvSpPr>
            <a:spLocks noGrp="1"/>
          </p:cNvSpPr>
          <p:nvPr>
            <p:ph sz="quarter" idx="1"/>
          </p:nvPr>
        </p:nvSpPr>
        <p:spPr>
          <a:xfrm>
            <a:off x="612647" y="1600200"/>
            <a:ext cx="8369323" cy="4495800"/>
          </a:xfrm>
        </p:spPr>
        <p:txBody>
          <a:bodyPr>
            <a:normAutofit fontScale="85000" lnSpcReduction="10000"/>
          </a:bodyPr>
          <a:lstStyle/>
          <a:p>
            <a:pPr marL="0" indent="0">
              <a:lnSpc>
                <a:spcPct val="110000"/>
              </a:lnSpc>
              <a:spcBef>
                <a:spcPts val="0"/>
              </a:spcBef>
              <a:buNone/>
            </a:pPr>
            <a:r>
              <a:rPr lang="en-US" sz="2353" b="1"/>
              <a:t>Meaning from Context</a:t>
            </a:r>
            <a:r>
              <a:rPr lang="en-US" sz="2353"/>
              <a:t> - Based on this text, write what the following words/expressions probably mean. Give your answer in English. </a:t>
            </a:r>
          </a:p>
          <a:p>
            <a:pPr marL="0" indent="0">
              <a:lnSpc>
                <a:spcPct val="110000"/>
              </a:lnSpc>
              <a:spcBef>
                <a:spcPts val="0"/>
              </a:spcBef>
              <a:buNone/>
            </a:pPr>
            <a:r>
              <a:rPr lang="en-US" sz="2353"/>
              <a:t>	</a:t>
            </a:r>
          </a:p>
          <a:p>
            <a:pPr marL="777240" lvl="1" indent="-457200">
              <a:lnSpc>
                <a:spcPct val="110000"/>
              </a:lnSpc>
              <a:spcBef>
                <a:spcPts val="0"/>
              </a:spcBef>
              <a:buNone/>
            </a:pPr>
            <a:r>
              <a:rPr lang="es-ES_tradnl" sz="2353"/>
              <a:t>1.  </a:t>
            </a:r>
            <a:r>
              <a:rPr lang="es-ES_tradnl" sz="2353" b="1"/>
              <a:t>acompañado</a:t>
            </a:r>
            <a:r>
              <a:rPr lang="es-ES_tradnl" sz="2353"/>
              <a:t> de amigos 	4.  los familiares de </a:t>
            </a:r>
            <a:r>
              <a:rPr lang="es-ES_tradnl" sz="2353" b="1"/>
              <a:t>los difuntos</a:t>
            </a:r>
            <a:endParaRPr lang="en-US" sz="2353"/>
          </a:p>
          <a:p>
            <a:pPr marL="777240" lvl="1" indent="-457200">
              <a:lnSpc>
                <a:spcPct val="110000"/>
              </a:lnSpc>
              <a:spcBef>
                <a:spcPts val="0"/>
              </a:spcBef>
              <a:buNone/>
            </a:pPr>
            <a:r>
              <a:rPr lang="es-ES_tradnl" sz="2353"/>
              <a:t>2.  mi </a:t>
            </a:r>
            <a:r>
              <a:rPr lang="es-ES_tradnl" sz="2353" b="1"/>
              <a:t>única </a:t>
            </a:r>
            <a:r>
              <a:rPr lang="es-ES_tradnl" sz="2353"/>
              <a:t>experiencia 	5.  </a:t>
            </a:r>
            <a:r>
              <a:rPr lang="es-ES_tradnl" sz="2353" b="1"/>
              <a:t>previamente</a:t>
            </a:r>
            <a:r>
              <a:rPr lang="es-ES_tradnl" sz="2353"/>
              <a:t> había investigado </a:t>
            </a:r>
            <a:endParaRPr lang="en-US" sz="2353"/>
          </a:p>
          <a:p>
            <a:pPr marL="777240" lvl="1" indent="-457200">
              <a:lnSpc>
                <a:spcPct val="110000"/>
              </a:lnSpc>
              <a:spcBef>
                <a:spcPts val="0"/>
              </a:spcBef>
              <a:buNone/>
            </a:pPr>
            <a:r>
              <a:rPr lang="es-ES_tradnl" sz="2353"/>
              <a:t>3</a:t>
            </a:r>
            <a:r>
              <a:rPr lang="es-ES_tradnl" sz="2353" b="1"/>
              <a:t>.  conseguir </a:t>
            </a:r>
            <a:r>
              <a:rPr lang="es-ES_tradnl" sz="2353"/>
              <a:t>los elementos 	6.  más </a:t>
            </a:r>
            <a:r>
              <a:rPr lang="es-ES_tradnl" sz="2353" b="1"/>
              <a:t>concurridos</a:t>
            </a:r>
            <a:r>
              <a:rPr lang="es-ES_tradnl" sz="2353"/>
              <a:t> en esos día</a:t>
            </a:r>
            <a:r>
              <a:rPr lang="en-US" sz="2353"/>
              <a:t> </a:t>
            </a:r>
          </a:p>
          <a:p>
            <a:pPr marL="777240" lvl="1" indent="-457200">
              <a:lnSpc>
                <a:spcPct val="110000"/>
              </a:lnSpc>
              <a:spcBef>
                <a:spcPts val="0"/>
              </a:spcBef>
              <a:buAutoNum type="arabicPeriod" startAt="3"/>
            </a:pPr>
            <a:endParaRPr lang="en-US" sz="2353"/>
          </a:p>
          <a:p>
            <a:pPr>
              <a:buNone/>
            </a:pPr>
            <a:r>
              <a:rPr lang="en-US" sz="2353" b="1"/>
              <a:t>Inferences</a:t>
            </a:r>
            <a:r>
              <a:rPr lang="en-US" sz="2353"/>
              <a:t> – What is the author’s opinion of Day of the Dead?  Support your answer with evidence from the text. Give your answer in English. </a:t>
            </a:r>
          </a:p>
          <a:p>
            <a:pPr>
              <a:buNone/>
            </a:pPr>
            <a:r>
              <a:rPr lang="en-US" sz="2353"/>
              <a:t> </a:t>
            </a:r>
          </a:p>
          <a:p>
            <a:pPr>
              <a:buNone/>
            </a:pPr>
            <a:r>
              <a:rPr lang="en-US" sz="2353" b="1"/>
              <a:t>Cultural Perspectives</a:t>
            </a:r>
            <a:r>
              <a:rPr lang="en-US" sz="2353"/>
              <a:t> - What have you learned about cultural products, practices, and perspectives from this article?  Be sure to include perspectives.  Give your answer in English. </a:t>
            </a:r>
          </a:p>
          <a:p>
            <a:pPr>
              <a:buNone/>
            </a:pPr>
            <a:endParaRPr lang="en-US" sz="32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Interpretive Comprehension</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nvPr>
        </p:nvGraphicFramePr>
        <p:xfrm>
          <a:off x="612775" y="1691858"/>
          <a:ext cx="8153400" cy="4572000"/>
        </p:xfrm>
        <a:graphic>
          <a:graphicData uri="http://schemas.openxmlformats.org/drawingml/2006/table">
            <a:tbl>
              <a:tblPr firstRow="1" bandRow="1">
                <a:tableStyleId>{5C22544A-7EE6-4342-B048-85BDC9FD1C3A}</a:tableStyleId>
              </a:tblPr>
              <a:tblGrid>
                <a:gridCol w="1914223"/>
                <a:gridCol w="981994"/>
                <a:gridCol w="5257183"/>
              </a:tblGrid>
              <a:tr h="370840">
                <a:tc gridSpan="3">
                  <a:txBody>
                    <a:bodyPr/>
                    <a:lstStyle/>
                    <a:p>
                      <a:pPr marL="0" marR="0">
                        <a:spcBef>
                          <a:spcPts val="0"/>
                        </a:spcBef>
                        <a:spcAft>
                          <a:spcPts val="0"/>
                        </a:spcAft>
                      </a:pPr>
                      <a:r>
                        <a:rPr lang="en-US" sz="2000" b="1">
                          <a:latin typeface="+mn-lt"/>
                          <a:ea typeface="Cambria"/>
                          <a:cs typeface="Times New Roman"/>
                        </a:rPr>
                        <a:t>Interpretive Comprehension - </a:t>
                      </a:r>
                      <a:r>
                        <a:rPr lang="en-US" sz="2000">
                          <a:latin typeface="+mn-lt"/>
                          <a:ea typeface="Cambria"/>
                          <a:cs typeface="Times New Roman"/>
                        </a:rPr>
                        <a:t>Organizational Features, Guessing Meaning from Context, Inferences, Author’s Perspective, Comparing Cultural Perspectives, Personal Reaction to the Text</a:t>
                      </a:r>
                    </a:p>
                  </a:txBody>
                  <a:tcPr marL="68580" marR="68580" marT="0" marB="0" anchor="ctr"/>
                </a:tc>
                <a:tc hMerge="1">
                  <a:txBody>
                    <a:bodyPr/>
                    <a:lstStyle/>
                    <a:p>
                      <a:endParaRPr lang="en-US"/>
                    </a:p>
                  </a:txBody>
                  <a:tcPr/>
                </a:tc>
                <a:tc hMerge="1">
                  <a:txBody>
                    <a:bodyPr/>
                    <a:lstStyle/>
                    <a:p>
                      <a:endParaRPr lang="en-US"/>
                    </a:p>
                  </a:txBody>
                  <a:tcP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Strong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10</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Infers and interprets the text’s meaning using clear evidence from the text. </a:t>
                      </a:r>
                      <a:endParaRPr lang="en-US" sz="2000">
                        <a:latin typeface="+mn-lt"/>
                        <a:ea typeface="ＭＳ 明朝"/>
                        <a:cs typeface="Times New Roman"/>
                      </a:endParaRPr>
                    </a:p>
                  </a:txBody>
                  <a:tcPr marL="68580" marR="68580" marT="0" marB="0"/>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Meets Expectations</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9</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Infers and interprets the text’s meaning in a partially complete and/or partially plausible  manner. </a:t>
                      </a:r>
                      <a:endParaRPr lang="en-US" sz="2000">
                        <a:latin typeface="+mn-lt"/>
                        <a:ea typeface="ＭＳ 明朝"/>
                        <a:cs typeface="Times New Roman"/>
                      </a:endParaRPr>
                    </a:p>
                  </a:txBody>
                  <a:tcPr marL="68580" marR="68580" marT="0" marB="0"/>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Approaching Expectations</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8</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Makes a few plausible interpretations and inferences regarding the text’s meaning.</a:t>
                      </a:r>
                      <a:endParaRPr lang="en-US" sz="2000">
                        <a:latin typeface="+mn-lt"/>
                        <a:ea typeface="ＭＳ 明朝"/>
                        <a:cs typeface="Times New Roman"/>
                      </a:endParaRPr>
                    </a:p>
                  </a:txBody>
                  <a:tcPr marL="68580" marR="68580" marT="0" marB="0"/>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Minimal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7</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Inferences and interpretations of the text’s meaning are incomplete and/or not supported by evidence from the text.</a:t>
                      </a:r>
                      <a:endParaRPr lang="en-US" sz="2000">
                        <a:latin typeface="+mn-lt"/>
                        <a:ea typeface="ＭＳ 明朝"/>
                        <a:cs typeface="Times New Roman"/>
                      </a:endParaRPr>
                    </a:p>
                  </a:txBody>
                  <a:tcPr marL="68580" marR="68580" marT="0" marB="0"/>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No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5</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Does not provide a response.</a:t>
                      </a:r>
                      <a:endParaRPr lang="en-US" sz="2000">
                        <a:latin typeface="+mn-lt"/>
                        <a:ea typeface="ＭＳ 明朝"/>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Interpretive Listening</a:t>
            </a:r>
          </a:p>
        </p:txBody>
      </p:sp>
      <p:sp>
        <p:nvSpPr>
          <p:cNvPr id="6" name="Content Placeholder 5"/>
          <p:cNvSpPr>
            <a:spLocks noGrp="1"/>
          </p:cNvSpPr>
          <p:nvPr>
            <p:ph sz="quarter" idx="1"/>
          </p:nvPr>
        </p:nvSpPr>
        <p:spPr>
          <a:xfrm>
            <a:off x="609600" y="1919767"/>
            <a:ext cx="3886200" cy="4150833"/>
          </a:xfrm>
        </p:spPr>
        <p:txBody>
          <a:bodyPr>
            <a:normAutofit fontScale="55000" lnSpcReduction="20000"/>
          </a:bodyPr>
          <a:lstStyle/>
          <a:p>
            <a:pPr>
              <a:buNone/>
            </a:pPr>
            <a:r>
              <a:rPr lang="en-US" b="1"/>
              <a:t>French</a:t>
            </a:r>
          </a:p>
          <a:p>
            <a:pPr>
              <a:buNone/>
            </a:pPr>
            <a:endParaRPr lang="en-US"/>
          </a:p>
          <a:p>
            <a:pPr marL="0" indent="0">
              <a:buNone/>
            </a:pPr>
            <a:r>
              <a:rPr lang="en-US"/>
              <a:t>What do you know about Albam? Check all that apply. </a:t>
            </a:r>
          </a:p>
          <a:p>
            <a:pPr marL="0" indent="0">
              <a:buNone/>
            </a:pPr>
            <a:endParaRPr lang="en-US"/>
          </a:p>
          <a:p>
            <a:pPr marL="0" indent="0">
              <a:buNone/>
            </a:pPr>
            <a:r>
              <a:rPr lang="en-US"/>
              <a:t>____She is a professor. </a:t>
            </a:r>
          </a:p>
          <a:p>
            <a:pPr marL="0" indent="0">
              <a:buNone/>
            </a:pPr>
            <a:r>
              <a:rPr lang="en-US"/>
              <a:t>____She is 24. </a:t>
            </a:r>
          </a:p>
          <a:p>
            <a:pPr marL="0" indent="0">
              <a:buNone/>
            </a:pPr>
            <a:r>
              <a:rPr lang="en-US"/>
              <a:t>____She does not have children. </a:t>
            </a:r>
          </a:p>
          <a:p>
            <a:pPr marL="0" indent="0">
              <a:buNone/>
            </a:pPr>
            <a:r>
              <a:rPr lang="en-US"/>
              <a:t>____She likes sports. </a:t>
            </a:r>
          </a:p>
          <a:p>
            <a:pPr marL="0" indent="0">
              <a:buNone/>
            </a:pPr>
            <a:r>
              <a:rPr lang="en-US"/>
              <a:t>____She often goes to the gym. </a:t>
            </a:r>
          </a:p>
          <a:p>
            <a:pPr marL="0" indent="0">
              <a:buNone/>
            </a:pPr>
            <a:r>
              <a:rPr lang="en-US"/>
              <a:t>____She lives in Paris. </a:t>
            </a:r>
          </a:p>
          <a:p>
            <a:pPr marL="0" indent="0">
              <a:buNone/>
            </a:pPr>
            <a:endParaRPr lang="en-US"/>
          </a:p>
          <a:p>
            <a:pPr marL="0" indent="0">
              <a:buNone/>
            </a:pPr>
            <a:r>
              <a:rPr lang="en-US"/>
              <a:t>Are you likely to be friends with Albam? Why or why not? Justify your answer with information from the text. </a:t>
            </a:r>
          </a:p>
          <a:p>
            <a:pPr>
              <a:buNone/>
            </a:pPr>
            <a:endParaRPr lang="en-US"/>
          </a:p>
          <a:p>
            <a:pPr>
              <a:buNone/>
            </a:pPr>
            <a:endParaRPr lang="en-US"/>
          </a:p>
        </p:txBody>
      </p:sp>
      <p:sp>
        <p:nvSpPr>
          <p:cNvPr id="7" name="Content Placeholder 6"/>
          <p:cNvSpPr>
            <a:spLocks noGrp="1"/>
          </p:cNvSpPr>
          <p:nvPr>
            <p:ph sz="quarter" idx="2"/>
          </p:nvPr>
        </p:nvSpPr>
        <p:spPr>
          <a:xfrm>
            <a:off x="4844901" y="1919767"/>
            <a:ext cx="3886200" cy="4572000"/>
          </a:xfrm>
        </p:spPr>
        <p:txBody>
          <a:bodyPr>
            <a:normAutofit fontScale="55000" lnSpcReduction="20000"/>
          </a:bodyPr>
          <a:lstStyle/>
          <a:p>
            <a:pPr>
              <a:buNone/>
            </a:pPr>
            <a:r>
              <a:rPr lang="en-US" b="1"/>
              <a:t>Spanish</a:t>
            </a:r>
          </a:p>
          <a:p>
            <a:pPr>
              <a:buNone/>
            </a:pPr>
            <a:endParaRPr lang="en-US"/>
          </a:p>
          <a:p>
            <a:pPr marL="0">
              <a:buNone/>
            </a:pPr>
            <a:r>
              <a:rPr lang="en-US"/>
              <a:t>What do you know about Sergio? List 3 things. </a:t>
            </a:r>
          </a:p>
          <a:p>
            <a:pPr>
              <a:buNone/>
            </a:pPr>
            <a:endParaRPr lang="en-US"/>
          </a:p>
          <a:p>
            <a:pPr>
              <a:buNone/>
            </a:pPr>
            <a:r>
              <a:rPr lang="en-US"/>
              <a:t>1. </a:t>
            </a:r>
          </a:p>
          <a:p>
            <a:pPr>
              <a:buNone/>
            </a:pPr>
            <a:r>
              <a:rPr lang="en-US"/>
              <a:t>2. </a:t>
            </a:r>
          </a:p>
          <a:p>
            <a:pPr>
              <a:buNone/>
            </a:pPr>
            <a:r>
              <a:rPr lang="en-US"/>
              <a:t>3</a:t>
            </a:r>
          </a:p>
          <a:p>
            <a:pPr>
              <a:buNone/>
            </a:pPr>
            <a:endParaRPr lang="en-US"/>
          </a:p>
          <a:p>
            <a:pPr marL="0">
              <a:buNone/>
            </a:pPr>
            <a:r>
              <a:rPr lang="en-US"/>
              <a:t>What one question might you ask to get to know him better? </a:t>
            </a:r>
          </a:p>
        </p:txBody>
      </p:sp>
      <p:sp>
        <p:nvSpPr>
          <p:cNvPr id="3" name="Footer Placeholder 2"/>
          <p:cNvSpPr>
            <a:spLocks noGrp="1"/>
          </p:cNvSpPr>
          <p:nvPr>
            <p:ph type="ftr" sz="quarter" idx="17"/>
          </p:nvPr>
        </p:nvSpPr>
        <p:spPr/>
        <p:txBody>
          <a:bodyPr/>
          <a:lstStyle/>
          <a:p>
            <a:r>
              <a:rPr lang="en-US"/>
              <a:t>Laura Terrill</a:t>
            </a:r>
          </a:p>
        </p:txBody>
      </p:sp>
      <p:pic>
        <p:nvPicPr>
          <p:cNvPr id="8" name="STE-002albam-pres.mp3">
            <a:hlinkClick r:id="" action="ppaction://media"/>
          </p:cNvPr>
          <p:cNvPicPr>
            <a:picLocks noRot="1" noChangeAspect="1"/>
          </p:cNvPicPr>
          <p:nvPr>
            <a:audioFile r:link="rId1"/>
          </p:nvPr>
        </p:nvPicPr>
        <p:blipFill>
          <a:blip r:embed="rId4"/>
          <a:stretch>
            <a:fillRect/>
          </a:stretch>
        </p:blipFill>
        <p:spPr>
          <a:xfrm>
            <a:off x="2298700" y="1816100"/>
            <a:ext cx="631825" cy="631825"/>
          </a:xfrm>
          <a:prstGeom prst="rect">
            <a:avLst/>
          </a:prstGeom>
        </p:spPr>
      </p:pic>
      <p:pic>
        <p:nvPicPr>
          <p:cNvPr id="9" name="sergio_pasatiempos.mp3">
            <a:hlinkClick r:id="" action="ppaction://media"/>
          </p:cNvPr>
          <p:cNvPicPr>
            <a:picLocks noRot="1" noChangeAspect="1"/>
          </p:cNvPicPr>
          <p:nvPr>
            <a:audioFile r:link="rId2"/>
          </p:nvPr>
        </p:nvPicPr>
        <p:blipFill>
          <a:blip r:embed="rId4"/>
          <a:stretch>
            <a:fillRect/>
          </a:stretch>
        </p:blipFill>
        <p:spPr>
          <a:xfrm>
            <a:off x="6777187" y="1816100"/>
            <a:ext cx="631825" cy="631825"/>
          </a:xfrm>
          <a:prstGeom prst="rect">
            <a:avLst/>
          </a:prstGeom>
        </p:spPr>
      </p:pic>
      <p:sp>
        <p:nvSpPr>
          <p:cNvPr id="10" name="Slide Number Placeholder 9"/>
          <p:cNvSpPr>
            <a:spLocks noGrp="1"/>
          </p:cNvSpPr>
          <p:nvPr>
            <p:ph type="sldNum" sz="quarter" idx="16"/>
          </p:nvPr>
        </p:nvSpPr>
        <p:spPr/>
        <p:txBody>
          <a:bodyPr>
            <a:normAutofit fontScale="85000" lnSpcReduction="20000"/>
          </a:bodyPr>
          <a:lstStyle/>
          <a:p>
            <a:fld id="{74C2F60E-34D8-DD42-93FD-7BD7AE432328}" type="slidenum">
              <a:rPr lang="en-US"/>
              <a:pPr/>
              <a:t>19</a:t>
            </a:fld>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855"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1838" fill="hold"/>
                                        <p:tgtEl>
                                          <p:spTgt spid="9"/>
                                        </p:tgtEl>
                                      </p:cBhvr>
                                    </p:cmd>
                                  </p:childTnLst>
                                </p:cTn>
                              </p:par>
                            </p:childTnLst>
                          </p:cTn>
                        </p:par>
                      </p:childTnLst>
                    </p:cTn>
                  </p:par>
                </p:childTnLst>
              </p:cTn>
              <p:nextCondLst>
                <p:cond evt="onClick" delay="0">
                  <p:tgtEl>
                    <p:spTgt spid="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lterrillvalleyview.wikispaces.com</a:t>
            </a:r>
          </a:p>
        </p:txBody>
      </p:sp>
      <p:pic>
        <p:nvPicPr>
          <p:cNvPr id="6" name="Content Placeholder 5" descr="Screen Shot 2015-09-27 at 12.48.17 PM.png"/>
          <p:cNvPicPr>
            <a:picLocks noGrp="1" noChangeAspect="1"/>
          </p:cNvPicPr>
          <p:nvPr>
            <p:ph sz="quarter" idx="1"/>
          </p:nvPr>
        </p:nvPicPr>
        <p:blipFill>
          <a:blip r:embed="rId2"/>
          <a:srcRect l="-23412" r="-23412"/>
          <a:stretch>
            <a:fillRect/>
          </a:stretch>
        </p:blip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Literal Comprehension Rubric</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nvPr>
        </p:nvGraphicFramePr>
        <p:xfrm>
          <a:off x="612775" y="2006114"/>
          <a:ext cx="8153400" cy="4028440"/>
        </p:xfrm>
        <a:graphic>
          <a:graphicData uri="http://schemas.openxmlformats.org/drawingml/2006/table">
            <a:tbl>
              <a:tblPr firstRow="1" bandRow="1">
                <a:tableStyleId>{5C22544A-7EE6-4342-B048-85BDC9FD1C3A}</a:tableStyleId>
              </a:tblPr>
              <a:tblGrid>
                <a:gridCol w="1966596"/>
                <a:gridCol w="864154"/>
                <a:gridCol w="5322650"/>
              </a:tblGrid>
              <a:tr h="370840">
                <a:tc gridSpan="3">
                  <a:txBody>
                    <a:bodyPr/>
                    <a:lstStyle/>
                    <a:p>
                      <a:pPr marL="0" marR="0">
                        <a:spcBef>
                          <a:spcPts val="0"/>
                        </a:spcBef>
                        <a:spcAft>
                          <a:spcPts val="0"/>
                        </a:spcAft>
                        <a:tabLst>
                          <a:tab pos="2743200" algn="ctr"/>
                          <a:tab pos="5486400" algn="r"/>
                        </a:tabLst>
                      </a:pPr>
                      <a:r>
                        <a:rPr lang="en-US" sz="2000" b="1">
                          <a:latin typeface="+mn-lt"/>
                          <a:ea typeface="Cambria"/>
                          <a:cs typeface="Times New Roman"/>
                        </a:rPr>
                        <a:t>Literal Comprehension - </a:t>
                      </a:r>
                      <a:r>
                        <a:rPr lang="en-US" sz="2000">
                          <a:latin typeface="+mn-lt"/>
                          <a:ea typeface="Cambria"/>
                          <a:cs typeface="Times New Roman"/>
                        </a:rPr>
                        <a:t>Key Word, Main Idea, Supporting Details</a:t>
                      </a:r>
                      <a:endParaRPr lang="en-US" sz="2000">
                        <a:latin typeface="+mn-lt"/>
                        <a:ea typeface="ＭＳ 明朝"/>
                        <a:cs typeface="Times New Roman"/>
                      </a:endParaRPr>
                    </a:p>
                  </a:txBody>
                  <a:tcPr marL="68580" marR="68580" marT="0" marB="0" anchor="ctr"/>
                </a:tc>
                <a:tc hMerge="1">
                  <a:txBody>
                    <a:bodyPr/>
                    <a:lstStyle/>
                    <a:p>
                      <a:endParaRPr lang="en-US"/>
                    </a:p>
                  </a:txBody>
                  <a:tcPr/>
                </a:tc>
                <a:tc hMerge="1">
                  <a:txBody>
                    <a:bodyPr/>
                    <a:lstStyle/>
                    <a:p>
                      <a:endParaRPr lang="en-US"/>
                    </a:p>
                  </a:txBody>
                  <a:tcP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Strong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10</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all key words/details/ideas appropriately within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Meets Expectations</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9</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majority of key words/details/ideas appropriately within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Approaching Expectations</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8</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half of key words/details/ideas appropriately within the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Minimal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7</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Identifies fewer than half of key words/details/ideas appropriately within the context of the text.</a:t>
                      </a:r>
                      <a:endParaRPr lang="en-US" sz="2000">
                        <a:latin typeface="+mn-lt"/>
                        <a:ea typeface="ＭＳ 明朝"/>
                        <a:cs typeface="Times New Roman"/>
                      </a:endParaRPr>
                    </a:p>
                  </a:txBody>
                  <a:tcPr marL="68580" marR="68580" marT="0" marB="0" anchor="ctr"/>
                </a:tc>
              </a:tr>
              <a:tr h="370840">
                <a:tc>
                  <a:txBody>
                    <a:bodyPr/>
                    <a:lstStyle/>
                    <a:p>
                      <a:pPr marL="0" marR="0">
                        <a:spcBef>
                          <a:spcPts val="0"/>
                        </a:spcBef>
                        <a:spcAft>
                          <a:spcPts val="0"/>
                        </a:spcAft>
                        <a:tabLst>
                          <a:tab pos="2743200" algn="ctr"/>
                          <a:tab pos="5486400" algn="r"/>
                        </a:tabLst>
                      </a:pPr>
                      <a:r>
                        <a:rPr lang="en-US" sz="2000">
                          <a:latin typeface="+mn-lt"/>
                          <a:ea typeface="Cambria"/>
                          <a:cs typeface="Times New Roman"/>
                        </a:rPr>
                        <a:t>No Comprehension</a:t>
                      </a:r>
                      <a:endParaRPr lang="en-US" sz="2000">
                        <a:latin typeface="+mn-lt"/>
                        <a:ea typeface="ＭＳ 明朝"/>
                        <a:cs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latin typeface="+mn-lt"/>
                          <a:ea typeface="Cambria"/>
                          <a:cs typeface="Times New Roman"/>
                        </a:rPr>
                        <a:t>5</a:t>
                      </a:r>
                      <a:endParaRPr lang="en-US" sz="2000">
                        <a:latin typeface="+mn-lt"/>
                        <a:ea typeface="ＭＳ 明朝"/>
                        <a:cs typeface="Times New Roman"/>
                      </a:endParaRPr>
                    </a:p>
                  </a:txBody>
                  <a:tcPr marL="68580" marR="68580" marT="0" marB="0" anchor="ctr"/>
                </a:tc>
                <a:tc>
                  <a:txBody>
                    <a:bodyPr/>
                    <a:lstStyle/>
                    <a:p>
                      <a:pPr marL="0" marR="0">
                        <a:spcBef>
                          <a:spcPts val="0"/>
                        </a:spcBef>
                        <a:spcAft>
                          <a:spcPts val="0"/>
                        </a:spcAft>
                        <a:tabLst>
                          <a:tab pos="2743200" algn="ctr"/>
                          <a:tab pos="5486400" algn="r"/>
                        </a:tabLst>
                      </a:pPr>
                      <a:r>
                        <a:rPr lang="en-US" sz="2000">
                          <a:latin typeface="+mn-lt"/>
                          <a:ea typeface="Cambria"/>
                          <a:cs typeface="Times New Roman"/>
                        </a:rPr>
                        <a:t>Does not identify any of the words/details/ideas appropriately within the context of the text or does not respond. </a:t>
                      </a:r>
                      <a:endParaRPr lang="en-US" sz="2000">
                        <a:latin typeface="+mn-lt"/>
                        <a:ea typeface="ＭＳ 明朝"/>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627797"/>
          </a:xfrm>
        </p:spPr>
        <p:txBody>
          <a:bodyPr>
            <a:noAutofit/>
          </a:bodyPr>
          <a:lstStyle/>
          <a:p>
            <a:r>
              <a:rPr lang="en-US" sz="4000" dirty="0" smtClean="0">
                <a:solidFill>
                  <a:schemeClr val="accent1"/>
                </a:solidFill>
              </a:rPr>
              <a:t>Interpretive Mode</a:t>
            </a:r>
            <a:endParaRPr lang="en-US" sz="4000" dirty="0">
              <a:solidFill>
                <a:schemeClr val="accent1"/>
              </a:solidFill>
            </a:endParaRPr>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2"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240411" y="3197224"/>
            <a:ext cx="1874520" cy="2295707"/>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503775" y="2944651"/>
            <a:ext cx="2194560" cy="1700013"/>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7391831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Interpretive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a:off x="4109957" y="5115235"/>
            <a:ext cx="2037299"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en-US"/>
              <a:t>understanding gist</a:t>
            </a:r>
          </a:p>
        </p:txBody>
      </p:sp>
      <p:sp>
        <p:nvSpPr>
          <p:cNvPr id="7" name="TextBox 6"/>
          <p:cNvSpPr txBox="1"/>
          <p:nvPr/>
        </p:nvSpPr>
        <p:spPr>
          <a:xfrm rot="20589176">
            <a:off x="5587535" y="2211934"/>
            <a:ext cx="2787943"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annotated vocabulary lists</a:t>
            </a:r>
          </a:p>
        </p:txBody>
      </p:sp>
      <p:sp>
        <p:nvSpPr>
          <p:cNvPr id="8" name="TextBox 7"/>
          <p:cNvSpPr txBox="1"/>
          <p:nvPr/>
        </p:nvSpPr>
        <p:spPr>
          <a:xfrm>
            <a:off x="400277" y="3528670"/>
            <a:ext cx="3229219"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learning vocabulary in context</a:t>
            </a:r>
          </a:p>
        </p:txBody>
      </p:sp>
      <p:sp>
        <p:nvSpPr>
          <p:cNvPr id="9" name="TextBox 8"/>
          <p:cNvSpPr txBox="1"/>
          <p:nvPr/>
        </p:nvSpPr>
        <p:spPr>
          <a:xfrm>
            <a:off x="5579219" y="4455593"/>
            <a:ext cx="3429144"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considering author’s perspective</a:t>
            </a:r>
          </a:p>
        </p:txBody>
      </p:sp>
      <p:sp>
        <p:nvSpPr>
          <p:cNvPr id="10" name="TextBox 9"/>
          <p:cNvSpPr txBox="1"/>
          <p:nvPr/>
        </p:nvSpPr>
        <p:spPr>
          <a:xfrm rot="20817160">
            <a:off x="1582272" y="4792658"/>
            <a:ext cx="1263988"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a:t>translation</a:t>
            </a:r>
          </a:p>
        </p:txBody>
      </p:sp>
      <p:sp>
        <p:nvSpPr>
          <p:cNvPr id="11" name="TextBox 10"/>
          <p:cNvSpPr txBox="1"/>
          <p:nvPr/>
        </p:nvSpPr>
        <p:spPr>
          <a:xfrm rot="20924087">
            <a:off x="457200" y="2476105"/>
            <a:ext cx="3903633" cy="369332"/>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a:t>considering only reader’s perspective</a:t>
            </a:r>
          </a:p>
        </p:txBody>
      </p:sp>
      <p:sp>
        <p:nvSpPr>
          <p:cNvPr id="12" name="TextBox 11"/>
          <p:cNvSpPr txBox="1"/>
          <p:nvPr/>
        </p:nvSpPr>
        <p:spPr>
          <a:xfrm rot="521001">
            <a:off x="4360148" y="3072392"/>
            <a:ext cx="2403222"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a:t>listening for a purpose</a:t>
            </a:r>
          </a:p>
        </p:txBody>
      </p:sp>
      <p:sp>
        <p:nvSpPr>
          <p:cNvPr id="13" name="TextBox 12"/>
          <p:cNvSpPr txBox="1"/>
          <p:nvPr/>
        </p:nvSpPr>
        <p:spPr>
          <a:xfrm>
            <a:off x="975301" y="5484567"/>
            <a:ext cx="241604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reading word for word</a:t>
            </a:r>
          </a:p>
        </p:txBody>
      </p:sp>
      <p:sp>
        <p:nvSpPr>
          <p:cNvPr id="14" name="TextBox 13"/>
          <p:cNvSpPr txBox="1"/>
          <p:nvPr/>
        </p:nvSpPr>
        <p:spPr>
          <a:xfrm rot="1104855">
            <a:off x="6867280" y="5479624"/>
            <a:ext cx="1197764"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predicting</a:t>
            </a:r>
          </a:p>
        </p:txBody>
      </p:sp>
      <p:sp>
        <p:nvSpPr>
          <p:cNvPr id="15" name="TextBox 14"/>
          <p:cNvSpPr txBox="1"/>
          <p:nvPr/>
        </p:nvSpPr>
        <p:spPr>
          <a:xfrm rot="21381203">
            <a:off x="2879103" y="3901595"/>
            <a:ext cx="4224233"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answering questions about trivial details</a:t>
            </a:r>
          </a:p>
        </p:txBody>
      </p:sp>
      <p:sp>
        <p:nvSpPr>
          <p:cNvPr id="16" name="TextBox 15"/>
          <p:cNvSpPr txBox="1"/>
          <p:nvPr/>
        </p:nvSpPr>
        <p:spPr>
          <a:xfrm>
            <a:off x="3662944" y="1695703"/>
            <a:ext cx="2072465"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using content clues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p:spPr>
        <p:txBody>
          <a:bodyPr/>
          <a:lstStyle/>
          <a:p>
            <a:r>
              <a:rPr lang="en-US"/>
              <a:t>Interpretive Communication….</a:t>
            </a:r>
          </a:p>
        </p:txBody>
      </p:sp>
      <p:graphicFrame>
        <p:nvGraphicFramePr>
          <p:cNvPr id="4" name="Table 3"/>
          <p:cNvGraphicFramePr>
            <a:graphicFrameLocks noGrp="1"/>
          </p:cNvGraphicFramePr>
          <p:nvPr/>
        </p:nvGraphicFramePr>
        <p:xfrm>
          <a:off x="457200" y="1677924"/>
          <a:ext cx="8229600" cy="44001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pic>
        <p:nvPicPr>
          <p:cNvPr id="5122" name="Picture 2"/>
          <p:cNvPicPr>
            <a:picLocks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993357" y="2941582"/>
            <a:ext cx="1883664" cy="214312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184831" y="4495802"/>
            <a:ext cx="2313432" cy="1676401"/>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 name="Picture 4" descr="P4220050-2"/>
          <p:cNvPicPr>
            <a:picLocks noChangeArrowheads="1"/>
          </p:cNvPicPr>
          <p:nvPr/>
        </p:nvPicPr>
        <p:blipFill>
          <a:blip r:embed="rId4"/>
          <a:srcRect/>
          <a:stretch>
            <a:fillRect/>
          </a:stretch>
        </p:blipFill>
        <p:spPr bwMode="auto">
          <a:xfrm>
            <a:off x="818553" y="3462374"/>
            <a:ext cx="2523744" cy="2433638"/>
          </a:xfrm>
          <a:prstGeom prst="rect">
            <a:avLst/>
          </a:prstGeom>
          <a:noFill/>
        </p:spPr>
      </p:pic>
      <p:sp>
        <p:nvSpPr>
          <p:cNvPr id="8" name="TextBox 7"/>
          <p:cNvSpPr txBox="1"/>
          <p:nvPr/>
        </p:nvSpPr>
        <p:spPr>
          <a:xfrm>
            <a:off x="533399" y="1672866"/>
            <a:ext cx="8248557" cy="1077218"/>
          </a:xfrm>
          <a:prstGeom prst="rect">
            <a:avLst/>
          </a:prstGeom>
          <a:noFill/>
        </p:spPr>
        <p:txBody>
          <a:bodyPr wrap="square" rtlCol="0">
            <a:spAutoFit/>
          </a:bodyPr>
          <a:lstStyle/>
          <a:p>
            <a:r>
              <a:rPr lang="en-US" sz="3200" baseline="30000" smtClean="0"/>
              <a:t>Learners present information, concepts, and ideas to inform, explain, persuade, and narrate on a variety of topics using appropriate media and adapting to various audiences of listeners, readers, or viewers.</a:t>
            </a:r>
            <a:endParaRPr lang="en-US" sz="3200"/>
          </a:p>
        </p:txBody>
      </p:sp>
      <p:sp>
        <p:nvSpPr>
          <p:cNvPr id="9" name="Footer Placeholder 8"/>
          <p:cNvSpPr>
            <a:spLocks noGrp="1"/>
          </p:cNvSpPr>
          <p:nvPr>
            <p:ph type="ftr" sz="quarter" idx="11"/>
          </p:nvPr>
        </p:nvSpPr>
        <p:spPr/>
        <p:txBody>
          <a:bodyPr/>
          <a:lstStyle/>
          <a:p>
            <a:r>
              <a:rPr lang="en-US"/>
              <a:t>Laura Terrill</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568155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normAutofit fontScale="90000"/>
          </a:bodyPr>
          <a:lstStyle/>
          <a:p>
            <a:r>
              <a:rPr lang="en-US"/>
              <a:t>Presentational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rot="20643707">
            <a:off x="1822398" y="2396600"/>
            <a:ext cx="966931"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random</a:t>
            </a:r>
          </a:p>
        </p:txBody>
      </p:sp>
      <p:sp>
        <p:nvSpPr>
          <p:cNvPr id="7" name="TextBox 6"/>
          <p:cNvSpPr txBox="1"/>
          <p:nvPr/>
        </p:nvSpPr>
        <p:spPr>
          <a:xfrm rot="20589176">
            <a:off x="5845558" y="2211936"/>
            <a:ext cx="2614493"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One way communication</a:t>
            </a:r>
          </a:p>
        </p:txBody>
      </p:sp>
      <p:sp>
        <p:nvSpPr>
          <p:cNvPr id="8" name="TextBox 7"/>
          <p:cNvSpPr txBox="1"/>
          <p:nvPr/>
        </p:nvSpPr>
        <p:spPr>
          <a:xfrm rot="933483">
            <a:off x="725398" y="3528670"/>
            <a:ext cx="1749209"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polished, edited</a:t>
            </a:r>
          </a:p>
        </p:txBody>
      </p:sp>
      <p:sp>
        <p:nvSpPr>
          <p:cNvPr id="9" name="TextBox 8"/>
          <p:cNvSpPr txBox="1"/>
          <p:nvPr/>
        </p:nvSpPr>
        <p:spPr>
          <a:xfrm>
            <a:off x="6052746" y="4086261"/>
            <a:ext cx="2634054"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for an intended audience</a:t>
            </a:r>
          </a:p>
        </p:txBody>
      </p:sp>
      <p:sp>
        <p:nvSpPr>
          <p:cNvPr id="10" name="TextBox 9"/>
          <p:cNvSpPr txBox="1"/>
          <p:nvPr/>
        </p:nvSpPr>
        <p:spPr>
          <a:xfrm rot="20817160">
            <a:off x="1749882" y="4792659"/>
            <a:ext cx="1828783"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a:t>is not negotiated</a:t>
            </a:r>
          </a:p>
        </p:txBody>
      </p:sp>
      <p:sp>
        <p:nvSpPr>
          <p:cNvPr id="11" name="TextBox 10"/>
          <p:cNvSpPr txBox="1"/>
          <p:nvPr/>
        </p:nvSpPr>
        <p:spPr>
          <a:xfrm rot="21212337">
            <a:off x="4005325" y="5023305"/>
            <a:ext cx="4094841"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speaking or writing only for the teacher</a:t>
            </a:r>
          </a:p>
        </p:txBody>
      </p:sp>
      <p:sp>
        <p:nvSpPr>
          <p:cNvPr id="12" name="TextBox 11"/>
          <p:cNvSpPr txBox="1"/>
          <p:nvPr/>
        </p:nvSpPr>
        <p:spPr>
          <a:xfrm rot="521001">
            <a:off x="3606217" y="3057788"/>
            <a:ext cx="3212200"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a:t>increased control of structures</a:t>
            </a:r>
          </a:p>
        </p:txBody>
      </p:sp>
      <p:sp>
        <p:nvSpPr>
          <p:cNvPr id="13" name="TextBox 12"/>
          <p:cNvSpPr txBox="1"/>
          <p:nvPr/>
        </p:nvSpPr>
        <p:spPr>
          <a:xfrm>
            <a:off x="998036" y="5621855"/>
            <a:ext cx="2598713"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two way communication</a:t>
            </a:r>
          </a:p>
        </p:txBody>
      </p:sp>
      <p:sp>
        <p:nvSpPr>
          <p:cNvPr id="14" name="TextBox 13"/>
          <p:cNvSpPr txBox="1"/>
          <p:nvPr/>
        </p:nvSpPr>
        <p:spPr>
          <a:xfrm rot="1104855">
            <a:off x="6572661" y="5641567"/>
            <a:ext cx="1164464"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organized</a:t>
            </a:r>
          </a:p>
        </p:txBody>
      </p:sp>
      <p:sp>
        <p:nvSpPr>
          <p:cNvPr id="15" name="TextBox 14"/>
          <p:cNvSpPr txBox="1"/>
          <p:nvPr/>
        </p:nvSpPr>
        <p:spPr>
          <a:xfrm rot="21381203">
            <a:off x="4402557" y="3901595"/>
            <a:ext cx="1177313"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rehearsed</a:t>
            </a:r>
          </a:p>
        </p:txBody>
      </p:sp>
      <p:sp>
        <p:nvSpPr>
          <p:cNvPr id="16" name="TextBox 15"/>
          <p:cNvSpPr txBox="1"/>
          <p:nvPr/>
        </p:nvSpPr>
        <p:spPr>
          <a:xfrm>
            <a:off x="2928573" y="1695703"/>
            <a:ext cx="4224233"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improved by use of tools like dictionaries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40678" r="-40678"/>
          <a:stretch>
            <a:fillRect/>
          </a:stretch>
        </p:blipFill>
        <p:spPr>
          <a:xfrm>
            <a:off x="1870869" y="1879600"/>
            <a:ext cx="8153400" cy="4495800"/>
          </a:xfrm>
        </p:spPr>
      </p:pic>
      <p:pic>
        <p:nvPicPr>
          <p:cNvPr id="8" name="Picture 7"/>
          <p:cNvPicPr>
            <a:picLocks/>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129952" y="333692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95514" y="4675200"/>
            <a:ext cx="1691640" cy="188595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947569" y="4790712"/>
            <a:ext cx="2057400" cy="1914526"/>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798604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Interpersonal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rot="20643707">
            <a:off x="1303024" y="2396600"/>
            <a:ext cx="2005677"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two-way exchange</a:t>
            </a:r>
          </a:p>
        </p:txBody>
      </p:sp>
      <p:sp>
        <p:nvSpPr>
          <p:cNvPr id="7" name="TextBox 6"/>
          <p:cNvSpPr txBox="1"/>
          <p:nvPr/>
        </p:nvSpPr>
        <p:spPr>
          <a:xfrm rot="20589176">
            <a:off x="6042651" y="2211934"/>
            <a:ext cx="1877700"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strict turn-taking</a:t>
            </a:r>
          </a:p>
        </p:txBody>
      </p:sp>
      <p:sp>
        <p:nvSpPr>
          <p:cNvPr id="8" name="TextBox 7"/>
          <p:cNvSpPr txBox="1"/>
          <p:nvPr/>
        </p:nvSpPr>
        <p:spPr>
          <a:xfrm rot="933483">
            <a:off x="872877" y="3528670"/>
            <a:ext cx="1454244"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spontaneous</a:t>
            </a:r>
          </a:p>
        </p:txBody>
      </p:sp>
      <p:sp>
        <p:nvSpPr>
          <p:cNvPr id="9" name="TextBox 8"/>
          <p:cNvSpPr txBox="1"/>
          <p:nvPr/>
        </p:nvSpPr>
        <p:spPr>
          <a:xfrm>
            <a:off x="6179157" y="4455593"/>
            <a:ext cx="2507643"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focused on the message</a:t>
            </a:r>
          </a:p>
        </p:txBody>
      </p:sp>
      <p:sp>
        <p:nvSpPr>
          <p:cNvPr id="10" name="TextBox 9"/>
          <p:cNvSpPr txBox="1"/>
          <p:nvPr/>
        </p:nvSpPr>
        <p:spPr>
          <a:xfrm rot="20817160">
            <a:off x="2007680" y="4792659"/>
            <a:ext cx="1313180"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a:t>memorized</a:t>
            </a:r>
          </a:p>
        </p:txBody>
      </p:sp>
      <p:sp>
        <p:nvSpPr>
          <p:cNvPr id="11" name="TextBox 10"/>
          <p:cNvSpPr txBox="1"/>
          <p:nvPr/>
        </p:nvSpPr>
        <p:spPr>
          <a:xfrm>
            <a:off x="3662944" y="5035234"/>
            <a:ext cx="2390398"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asking for clarification</a:t>
            </a:r>
          </a:p>
        </p:txBody>
      </p:sp>
      <p:sp>
        <p:nvSpPr>
          <p:cNvPr id="12" name="TextBox 11"/>
          <p:cNvSpPr txBox="1"/>
          <p:nvPr/>
        </p:nvSpPr>
        <p:spPr>
          <a:xfrm rot="521001">
            <a:off x="3725354" y="3072392"/>
            <a:ext cx="3672800"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a:t>one person talking most of the time</a:t>
            </a:r>
          </a:p>
        </p:txBody>
      </p:sp>
      <p:sp>
        <p:nvSpPr>
          <p:cNvPr id="13" name="TextBox 12"/>
          <p:cNvSpPr txBox="1"/>
          <p:nvPr/>
        </p:nvSpPr>
        <p:spPr>
          <a:xfrm>
            <a:off x="1085368" y="5641567"/>
            <a:ext cx="3098474"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t>body language shows interest</a:t>
            </a:r>
          </a:p>
        </p:txBody>
      </p:sp>
      <p:sp>
        <p:nvSpPr>
          <p:cNvPr id="14" name="TextBox 13"/>
          <p:cNvSpPr txBox="1"/>
          <p:nvPr/>
        </p:nvSpPr>
        <p:spPr>
          <a:xfrm rot="1104855">
            <a:off x="6374682" y="5641567"/>
            <a:ext cx="1560418"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unpredictable</a:t>
            </a:r>
          </a:p>
        </p:txBody>
      </p:sp>
      <p:sp>
        <p:nvSpPr>
          <p:cNvPr id="15" name="TextBox 14"/>
          <p:cNvSpPr txBox="1"/>
          <p:nvPr/>
        </p:nvSpPr>
        <p:spPr>
          <a:xfrm rot="21381203">
            <a:off x="3000924" y="3901595"/>
            <a:ext cx="3980577"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a:t>not listening; waiting to say something</a:t>
            </a:r>
          </a:p>
        </p:txBody>
      </p:sp>
      <p:sp>
        <p:nvSpPr>
          <p:cNvPr id="16" name="TextBox 15"/>
          <p:cNvSpPr txBox="1"/>
          <p:nvPr/>
        </p:nvSpPr>
        <p:spPr>
          <a:xfrm>
            <a:off x="3662944" y="1695703"/>
            <a:ext cx="2203097"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a:t>changing the subject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Interpersonal Communication….</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7" y="228600"/>
            <a:ext cx="8362019" cy="990600"/>
          </a:xfrm>
        </p:spPr>
        <p:txBody>
          <a:bodyPr>
            <a:noAutofit/>
          </a:bodyPr>
          <a:lstStyle/>
          <a:p>
            <a:r>
              <a:rPr lang="en-US" sz="2800"/>
              <a:t>ACTFL IPA INTERPRETIVE TASK COMPREHENSION GUIDE</a:t>
            </a:r>
          </a:p>
        </p:txBody>
      </p:sp>
      <p:sp>
        <p:nvSpPr>
          <p:cNvPr id="5" name="Content Placeholder 4"/>
          <p:cNvSpPr>
            <a:spLocks noGrp="1"/>
          </p:cNvSpPr>
          <p:nvPr>
            <p:ph idx="1"/>
          </p:nvPr>
        </p:nvSpPr>
        <p:spPr/>
        <p:txBody>
          <a:bodyPr>
            <a:normAutofit fontScale="92500" lnSpcReduction="10000"/>
          </a:bodyPr>
          <a:lstStyle/>
          <a:p>
            <a:r>
              <a:rPr lang="en-US"/>
              <a:t>Key Word Recognition </a:t>
            </a:r>
            <a:r>
              <a:rPr lang="en-US" sz="2162" i="1"/>
              <a:t>(English to Target Language)</a:t>
            </a:r>
          </a:p>
          <a:p>
            <a:r>
              <a:rPr lang="en-US"/>
              <a:t>Main Idea(s)</a:t>
            </a:r>
          </a:p>
          <a:p>
            <a:r>
              <a:rPr lang="en-US"/>
              <a:t>Supporting Details</a:t>
            </a:r>
          </a:p>
          <a:p>
            <a:r>
              <a:rPr lang="en-US"/>
              <a:t>Organizational Features</a:t>
            </a:r>
          </a:p>
          <a:p>
            <a:r>
              <a:rPr lang="en-US"/>
              <a:t>Guessing Meaning from Context </a:t>
            </a:r>
            <a:r>
              <a:rPr lang="en-US" sz="2162" i="1"/>
              <a:t>(TL to English)</a:t>
            </a:r>
          </a:p>
          <a:p>
            <a:r>
              <a:rPr lang="en-US"/>
              <a:t>Inferences</a:t>
            </a:r>
          </a:p>
          <a:p>
            <a:r>
              <a:rPr lang="en-US"/>
              <a:t>Author’s Perspective </a:t>
            </a:r>
          </a:p>
          <a:p>
            <a:r>
              <a:rPr lang="en-US"/>
              <a:t>Comparing Cultural Perspectives</a:t>
            </a:r>
          </a:p>
          <a:p>
            <a:r>
              <a:rPr lang="en-US"/>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7" name="Footer Placeholder 6"/>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1647825" y="1560513"/>
            <a:ext cx="5800725" cy="1938337"/>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rgbClr val="FF0000"/>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55428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0" name="Footer Placeholder 9"/>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82388" y="228600"/>
            <a:ext cx="8153400" cy="990600"/>
          </a:xfrm>
        </p:spPr>
        <p:txBody>
          <a:bodyPr>
            <a:noAutofit/>
          </a:bodyPr>
          <a:lstStyle/>
          <a:p>
            <a:r>
              <a:rPr lang="en-US" sz="3200"/>
              <a:t>Personal and Public Identities:</a:t>
            </a:r>
            <a:br>
              <a:rPr lang="en-US" sz="3200"/>
            </a:br>
            <a:r>
              <a:rPr lang="en-US" sz="3200"/>
              <a:t>The Faces of Me</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31</a:t>
            </a:fld>
            <a:endParaRPr lang="en-US"/>
          </a:p>
        </p:txBody>
      </p:sp>
      <p:sp>
        <p:nvSpPr>
          <p:cNvPr id="5" name="Content Placeholder 4"/>
          <p:cNvSpPr>
            <a:spLocks noGrp="1"/>
          </p:cNvSpPr>
          <p:nvPr>
            <p:ph sz="quarter" idx="1"/>
          </p:nvPr>
        </p:nvSpPr>
        <p:spPr>
          <a:xfrm>
            <a:off x="229215" y="1600199"/>
            <a:ext cx="8676533" cy="5067301"/>
          </a:xfrm>
        </p:spPr>
        <p:txBody>
          <a:bodyPr>
            <a:noAutofit/>
          </a:bodyPr>
          <a:lstStyle/>
          <a:p>
            <a:pPr marL="0" indent="0">
              <a:spcBef>
                <a:spcPts val="100"/>
              </a:spcBef>
              <a:buNone/>
            </a:pPr>
            <a:r>
              <a:rPr lang="en-US" sz="2400"/>
              <a:t>Throughout this unit, students will have the </a:t>
            </a:r>
          </a:p>
          <a:p>
            <a:pPr marL="0" indent="0">
              <a:spcBef>
                <a:spcPts val="100"/>
              </a:spcBef>
              <a:buNone/>
            </a:pPr>
            <a:r>
              <a:rPr lang="en-US" sz="2400"/>
              <a:t>opportunity to consider and explain who </a:t>
            </a:r>
          </a:p>
          <a:p>
            <a:pPr marL="0" indent="0">
              <a:spcBef>
                <a:spcPts val="100"/>
              </a:spcBef>
              <a:buNone/>
            </a:pPr>
            <a:r>
              <a:rPr lang="en-US" sz="2400"/>
              <a:t>they are, the activities they participate in </a:t>
            </a:r>
          </a:p>
          <a:p>
            <a:pPr marL="0" indent="0">
              <a:spcBef>
                <a:spcPts val="100"/>
              </a:spcBef>
              <a:buNone/>
            </a:pPr>
            <a:r>
              <a:rPr lang="en-US" sz="2400"/>
              <a:t>and how they interact with others. They will then learn about and reflect on character and personality traits and will be able to describe their behaviors and attitudes in terms of their personal and public identities. They will examine well known self portraits and consider why self portraits exist comparing the selfies of today to the portraits of the past. Finally, they will consider the impact of stereotying in their own lives and consider how the media contributes to stereotyping. They will create and share a multimedia product that highlights influences on their identity sharing elements of their inner and outer selves. </a:t>
            </a:r>
          </a:p>
        </p:txBody>
      </p:sp>
      <p:pic>
        <p:nvPicPr>
          <p:cNvPr id="6" name="Content Placeholder 6" descr="Screen Shot 2015-03-21 at 10.33.10 AM.png"/>
          <p:cNvPicPr>
            <a:picLocks noChangeAspect="1"/>
          </p:cNvPicPr>
          <p:nvPr/>
        </p:nvPicPr>
        <p:blipFill>
          <a:blip r:embed="rId2"/>
          <a:stretch>
            <a:fillRect/>
          </a:stretch>
        </p:blipFill>
        <p:spPr>
          <a:xfrm>
            <a:off x="6031647" y="231966"/>
            <a:ext cx="2734401" cy="2569464"/>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556"/>
              <a:t>Performance Tasks</a:t>
            </a:r>
            <a:br>
              <a:rPr lang="en-US" sz="3556"/>
            </a:br>
            <a:r>
              <a:rPr lang="en-US" sz="2222"/>
              <a:t>Do the tasks match the targeted performance level? </a:t>
            </a:r>
            <a:br>
              <a:rPr lang="en-US" sz="2222"/>
            </a:br>
            <a:r>
              <a:rPr lang="en-US" sz="2222"/>
              <a:t>Do they allow students to address the essential question in some way?</a:t>
            </a:r>
          </a:p>
        </p:txBody>
      </p:sp>
      <p:graphicFrame>
        <p:nvGraphicFramePr>
          <p:cNvPr id="5" name="Content Placeholder 4"/>
          <p:cNvGraphicFramePr>
            <a:graphicFrameLocks noGrp="1"/>
          </p:cNvGraphicFramePr>
          <p:nvPr>
            <p:ph sz="quarter" idx="4294967295"/>
          </p:nvPr>
        </p:nvGraphicFramePr>
        <p:xfrm>
          <a:off x="216296" y="1867156"/>
          <a:ext cx="8575674" cy="2468880"/>
        </p:xfrm>
        <a:graphic>
          <a:graphicData uri="http://schemas.openxmlformats.org/drawingml/2006/table">
            <a:tbl>
              <a:tblPr firstRow="1" bandRow="1">
                <a:tableStyleId>{5C22544A-7EE6-4342-B048-85BDC9FD1C3A}</a:tableStyleId>
              </a:tblPr>
              <a:tblGrid>
                <a:gridCol w="2858558"/>
                <a:gridCol w="2858558"/>
                <a:gridCol w="2858558"/>
              </a:tblGrid>
              <a:tr h="370840">
                <a:tc>
                  <a:txBody>
                    <a:bodyPr/>
                    <a:lstStyle/>
                    <a:p>
                      <a:pPr algn="ctr"/>
                      <a:r>
                        <a:rPr lang="en-US" u="sng" dirty="0" smtClean="0">
                          <a:solidFill>
                            <a:schemeClr val="tx1"/>
                          </a:solidFill>
                        </a:rPr>
                        <a:t>Interpretive Mode</a:t>
                      </a:r>
                    </a:p>
                    <a:p>
                      <a:pPr algn="ctr"/>
                      <a:endParaRPr lang="en-US" u="sng"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0" kern="1200">
                          <a:solidFill>
                            <a:schemeClr val="tx1"/>
                          </a:solidFill>
                          <a:latin typeface="+mn-lt"/>
                          <a:ea typeface="+mn-ea"/>
                          <a:cs typeface="+mn-cs"/>
                        </a:rPr>
                        <a:t>Read biographical and/or autobiographical texts and demonstrate comprehension using the IPA Interpretive Comprehension Guide. </a:t>
                      </a:r>
                      <a:endParaRPr lang="en-US" u="sng" dirty="0" smtClean="0">
                        <a:solidFill>
                          <a:schemeClr val="tx1"/>
                        </a:solidFill>
                      </a:endParaRPr>
                    </a:p>
                  </a:txBody>
                  <a:tcPr>
                    <a:solidFill>
                      <a:schemeClr val="accent1">
                        <a:lumMod val="20000"/>
                        <a:lumOff val="80000"/>
                      </a:schemeClr>
                    </a:solidFill>
                  </a:tcPr>
                </a:tc>
                <a:tc>
                  <a:txBody>
                    <a:bodyPr/>
                    <a:lstStyle/>
                    <a:p>
                      <a:pPr algn="ctr"/>
                      <a:r>
                        <a:rPr lang="en-US" u="sng" dirty="0" smtClean="0">
                          <a:solidFill>
                            <a:schemeClr val="tx1"/>
                          </a:solidFill>
                        </a:rPr>
                        <a:t>Interpretive Mode</a:t>
                      </a:r>
                    </a:p>
                    <a:p>
                      <a:pPr algn="ctr"/>
                      <a:endParaRPr lang="en-US" u="sng" dirty="0" smtClean="0">
                        <a:solidFill>
                          <a:schemeClr val="tx1"/>
                        </a:solidFill>
                      </a:endParaRPr>
                    </a:p>
                    <a:p>
                      <a:pPr algn="l"/>
                      <a:r>
                        <a:rPr kumimoji="0" lang="en-US" sz="2000" b="0" kern="1200">
                          <a:solidFill>
                            <a:schemeClr val="tx1"/>
                          </a:solidFill>
                          <a:latin typeface="+mn-lt"/>
                          <a:ea typeface="+mn-ea"/>
                          <a:cs typeface="+mn-cs"/>
                        </a:rPr>
                        <a:t>Read article/infographic on phenomenon of selfie and demonstrate comprehension. </a:t>
                      </a:r>
                      <a:endParaRPr lang="en-US" sz="2000" b="0" u="sng" dirty="0" smtClean="0">
                        <a:solidFill>
                          <a:schemeClr val="tx1"/>
                        </a:solidFill>
                      </a:endParaRPr>
                    </a:p>
                  </a:txBody>
                  <a:tcP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u="sng" dirty="0" smtClean="0">
                          <a:solidFill>
                            <a:schemeClr val="tx1"/>
                          </a:solidFill>
                        </a:rPr>
                        <a:t>Interpretive Mode</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2000" u="sng" dirty="0" smtClean="0">
                        <a:solidFill>
                          <a:schemeClr val="tx1"/>
                        </a:solidFill>
                      </a:endParaRPr>
                    </a:p>
                    <a:p>
                      <a:pPr algn="l"/>
                      <a:r>
                        <a:rPr kumimoji="0" lang="en-US" sz="2000" b="0" kern="1200">
                          <a:solidFill>
                            <a:srgbClr val="000000"/>
                          </a:solidFill>
                          <a:latin typeface="+mn-lt"/>
                          <a:ea typeface="+mn-ea"/>
                          <a:cs typeface="+mn-cs"/>
                        </a:rPr>
                        <a:t>Watch video and/or read article on stereotypes and complete a graphic organizer.</a:t>
                      </a:r>
                      <a:endParaRPr lang="en-US" sz="2000" b="0" u="sng" dirty="0" smtClean="0">
                        <a:solidFill>
                          <a:srgbClr val="000000"/>
                        </a:solidFill>
                      </a:endParaRPr>
                    </a:p>
                  </a:txBody>
                  <a:tcPr>
                    <a:solidFill>
                      <a:schemeClr val="accent1">
                        <a:lumMod val="20000"/>
                        <a:lumOff val="80000"/>
                      </a:schemeClr>
                    </a:solidFill>
                  </a:tcPr>
                </a:tc>
              </a:tr>
            </a:tbl>
          </a:graphicData>
        </a:graphic>
      </p:graphicFrame>
      <p:sp>
        <p:nvSpPr>
          <p:cNvPr id="8" name="Footer Placeholder 7"/>
          <p:cNvSpPr>
            <a:spLocks noGrp="1"/>
          </p:cNvSpPr>
          <p:nvPr>
            <p:ph type="ftr" sz="quarter" idx="11"/>
          </p:nvPr>
        </p:nvSpPr>
        <p:spPr/>
        <p:txBody>
          <a:bodyPr/>
          <a:lstStyle/>
          <a:p>
            <a:r>
              <a:rPr lang="en-US"/>
              <a:t>Laura Terrill</a:t>
            </a:r>
          </a:p>
        </p:txBody>
      </p:sp>
      <p:sp>
        <p:nvSpPr>
          <p:cNvPr id="7" name="TextBox 6"/>
          <p:cNvSpPr txBox="1"/>
          <p:nvPr/>
        </p:nvSpPr>
        <p:spPr>
          <a:xfrm rot="21103678">
            <a:off x="702772" y="4553705"/>
            <a:ext cx="7852670"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3600"/>
              <a:t>What determines a person’s identity?</a:t>
            </a:r>
          </a:p>
          <a:p>
            <a:pPr algn="ctr"/>
            <a:r>
              <a:rPr lang="en-US" sz="3600"/>
              <a:t>Who is the “real” me?</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556"/>
              <a:t>Performance Tasks</a:t>
            </a:r>
            <a:br>
              <a:rPr lang="en-US" sz="3556"/>
            </a:br>
            <a:r>
              <a:rPr lang="en-US" sz="2222"/>
              <a:t>Do the tasks match the targeted performance level? </a:t>
            </a:r>
            <a:br>
              <a:rPr lang="en-US" sz="2222"/>
            </a:br>
            <a:r>
              <a:rPr lang="en-US" sz="2222"/>
              <a:t>Do they allow students to address the essential question in some way?</a:t>
            </a:r>
          </a:p>
        </p:txBody>
      </p:sp>
      <p:graphicFrame>
        <p:nvGraphicFramePr>
          <p:cNvPr id="6" name="Table 5"/>
          <p:cNvGraphicFramePr>
            <a:graphicFrameLocks noGrp="1"/>
          </p:cNvGraphicFramePr>
          <p:nvPr/>
        </p:nvGraphicFramePr>
        <p:xfrm>
          <a:off x="249666" y="1660887"/>
          <a:ext cx="8662308" cy="4023360"/>
        </p:xfrm>
        <a:graphic>
          <a:graphicData uri="http://schemas.openxmlformats.org/drawingml/2006/table">
            <a:tbl>
              <a:tblPr firstRow="1" bandRow="1">
                <a:tableStyleId>{5C22544A-7EE6-4342-B048-85BDC9FD1C3A}</a:tableStyleId>
              </a:tblPr>
              <a:tblGrid>
                <a:gridCol w="5212880"/>
                <a:gridCol w="3449428"/>
              </a:tblGrid>
              <a:tr h="2715260">
                <a:tc>
                  <a:txBody>
                    <a:bodyPr/>
                    <a:lstStyle/>
                    <a:p>
                      <a:pPr algn="ctr"/>
                      <a:r>
                        <a:rPr lang="en-US" sz="1800" u="sng" kern="1200" dirty="0" smtClean="0">
                          <a:solidFill>
                            <a:srgbClr val="000000"/>
                          </a:solidFill>
                          <a:effectLst/>
                        </a:rPr>
                        <a:t>Presentational Mode</a:t>
                      </a:r>
                    </a:p>
                    <a:p>
                      <a:r>
                        <a:rPr kumimoji="0" lang="en-US" sz="1600" b="1" kern="1200">
                          <a:solidFill>
                            <a:schemeClr val="tx1"/>
                          </a:solidFill>
                          <a:latin typeface="+mn-lt"/>
                          <a:ea typeface="+mn-ea"/>
                          <a:cs typeface="+mn-cs"/>
                        </a:rPr>
                        <a:t>“On Demand”</a:t>
                      </a:r>
                    </a:p>
                    <a:p>
                      <a:r>
                        <a:rPr kumimoji="0" lang="en-US" sz="1600" b="0" kern="1200">
                          <a:solidFill>
                            <a:schemeClr val="tx1"/>
                          </a:solidFill>
                          <a:latin typeface="+mn-lt"/>
                          <a:ea typeface="+mn-ea"/>
                          <a:cs typeface="+mn-cs"/>
                        </a:rPr>
                        <a:t>Explain who you are in terms of your public and personal identity. Comment on how your identity changes in different situations. How does your personality change in different situations? What might you change about your inner self? your outer self? if it was easy to change? Why would you make that change? </a:t>
                      </a:r>
                    </a:p>
                    <a:p>
                      <a:r>
                        <a:rPr kumimoji="0" lang="en-US" sz="1600" b="1" kern="1200">
                          <a:solidFill>
                            <a:schemeClr val="tx1"/>
                          </a:solidFill>
                          <a:latin typeface="+mn-lt"/>
                          <a:ea typeface="+mn-ea"/>
                          <a:cs typeface="+mn-cs"/>
                        </a:rPr>
                        <a:t>Project-based</a:t>
                      </a:r>
                    </a:p>
                    <a:p>
                      <a:r>
                        <a:rPr kumimoji="0" lang="en-US" sz="1600" b="0" kern="1200">
                          <a:solidFill>
                            <a:schemeClr val="tx1"/>
                          </a:solidFill>
                          <a:latin typeface="+mn-lt"/>
                          <a:ea typeface="+mn-ea"/>
                          <a:cs typeface="+mn-cs"/>
                        </a:rPr>
                        <a:t>Create a product that can be shared with others, one that captures your personal and public identity. Consider how others perceive you. Compare your inner and outer self to others. </a:t>
                      </a:r>
                    </a:p>
                    <a:p>
                      <a:pPr marL="457200" lvl="1" indent="-182880">
                        <a:buFont typeface="Arial"/>
                        <a:buChar char="•"/>
                      </a:pPr>
                      <a:r>
                        <a:rPr kumimoji="0" lang="en-US" sz="1600" b="0" kern="1200">
                          <a:solidFill>
                            <a:schemeClr val="tx1"/>
                          </a:solidFill>
                          <a:latin typeface="+mn-lt"/>
                          <a:ea typeface="+mn-ea"/>
                          <a:cs typeface="+mn-cs"/>
                        </a:rPr>
                        <a:t>outer cover of a book, inside content</a:t>
                      </a:r>
                    </a:p>
                    <a:p>
                      <a:pPr marL="457200" lvl="1" indent="-182880">
                        <a:buFont typeface="Arial"/>
                        <a:buChar char="•"/>
                      </a:pPr>
                      <a:r>
                        <a:rPr kumimoji="0" lang="en-US" sz="1600" b="0" kern="1200">
                          <a:solidFill>
                            <a:schemeClr val="tx1"/>
                          </a:solidFill>
                          <a:latin typeface="+mn-lt"/>
                          <a:ea typeface="+mn-ea"/>
                          <a:cs typeface="+mn-cs"/>
                        </a:rPr>
                        <a:t>outer mask, inner mask</a:t>
                      </a:r>
                    </a:p>
                    <a:p>
                      <a:pPr marL="457200" lvl="1" indent="-182880">
                        <a:buFont typeface="Arial"/>
                        <a:buChar char="•"/>
                      </a:pPr>
                      <a:r>
                        <a:rPr kumimoji="0" lang="en-US" sz="1600" b="0" kern="1200">
                          <a:solidFill>
                            <a:schemeClr val="tx1"/>
                          </a:solidFill>
                          <a:latin typeface="+mn-lt"/>
                          <a:ea typeface="+mn-ea"/>
                          <a:cs typeface="+mn-cs"/>
                        </a:rPr>
                        <a:t>two voice poem between your inner and outer self</a:t>
                      </a:r>
                      <a:r>
                        <a:rPr lang="en-US" sz="1600" b="0">
                          <a:solidFill>
                            <a:schemeClr val="tx1"/>
                          </a:solidFill>
                        </a:rPr>
                        <a:t> </a:t>
                      </a:r>
                      <a:endParaRPr lang="en-US" sz="1600" b="0" u="sng" kern="1200" dirty="0" smtClean="0">
                        <a:solidFill>
                          <a:schemeClr val="tx1"/>
                        </a:solidFill>
                        <a:effectLst/>
                      </a:endParaRPr>
                    </a:p>
                  </a:txBody>
                  <a:tcPr>
                    <a:solidFill>
                      <a:schemeClr val="accent1">
                        <a:lumMod val="20000"/>
                        <a:lumOff val="80000"/>
                      </a:schemeClr>
                    </a:solidFill>
                  </a:tcPr>
                </a:tc>
                <a:tc>
                  <a:txBody>
                    <a:bodyPr/>
                    <a:lstStyle/>
                    <a:p>
                      <a:pPr algn="ctr"/>
                      <a:r>
                        <a:rPr lang="en-US" sz="1800" u="sng" kern="1200" dirty="0" smtClean="0">
                          <a:solidFill>
                            <a:srgbClr val="000000"/>
                          </a:solidFill>
                          <a:effectLst/>
                        </a:rPr>
                        <a:t>Interpersonal Mode</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0" kern="1200">
                          <a:solidFill>
                            <a:srgbClr val="000000"/>
                          </a:solidFill>
                          <a:latin typeface="+mn-lt"/>
                          <a:ea typeface="+mn-ea"/>
                          <a:cs typeface="+mn-cs"/>
                        </a:rPr>
                        <a:t>Students pair to discuss what they have learned about personal and public identities. They comment on character traits sharing those that they value the most and commenting on how they identify those traits in others. Finally, they ask for and share their opinions on selfies sharing their favorite selfie and explaining the moment when it was taken. </a:t>
                      </a:r>
                      <a:endParaRPr lang="en-US" sz="1800" u="sng" kern="1200" dirty="0" smtClean="0">
                        <a:solidFill>
                          <a:srgbClr val="000000"/>
                        </a:solidFill>
                        <a:effectLst/>
                      </a:endParaRPr>
                    </a:p>
                  </a:txBody>
                  <a:tcPr>
                    <a:solidFill>
                      <a:schemeClr val="accent1">
                        <a:lumMod val="20000"/>
                        <a:lumOff val="80000"/>
                      </a:schemeClr>
                    </a:solidFill>
                  </a:tcPr>
                </a:tc>
              </a:tr>
            </a:tbl>
          </a:graphicData>
        </a:graphic>
      </p:graphicFrame>
      <p:sp>
        <p:nvSpPr>
          <p:cNvPr id="8" name="Footer Placeholder 7"/>
          <p:cNvSpPr>
            <a:spLocks noGrp="1"/>
          </p:cNvSpPr>
          <p:nvPr>
            <p:ph type="ftr" sz="quarter" idx="11"/>
          </p:nvPr>
        </p:nvSpPr>
        <p:spPr/>
        <p:txBody>
          <a:bodyPr/>
          <a:lstStyle/>
          <a:p>
            <a:r>
              <a:rPr lang="en-US"/>
              <a:t>Laura Terrill</a:t>
            </a:r>
          </a:p>
        </p:txBody>
      </p:sp>
      <p:sp>
        <p:nvSpPr>
          <p:cNvPr id="7" name="TextBox 6"/>
          <p:cNvSpPr txBox="1"/>
          <p:nvPr/>
        </p:nvSpPr>
        <p:spPr>
          <a:xfrm>
            <a:off x="702771" y="5713730"/>
            <a:ext cx="7852670" cy="830997"/>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2400"/>
              <a:t>What determines a person’s identity?</a:t>
            </a:r>
          </a:p>
          <a:p>
            <a:pPr algn="ctr"/>
            <a:r>
              <a:rPr lang="en-US" sz="2400"/>
              <a:t>Who is the “real” me?</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33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000"/>
              <a:t>Selecting Authentic Text</a:t>
            </a:r>
          </a:p>
        </p:txBody>
      </p:sp>
      <p:sp>
        <p:nvSpPr>
          <p:cNvPr id="6" name="Content Placeholder 5"/>
          <p:cNvSpPr>
            <a:spLocks noGrp="1"/>
          </p:cNvSpPr>
          <p:nvPr>
            <p:ph sz="quarter" idx="1"/>
          </p:nvPr>
        </p:nvSpPr>
        <p:spPr>
          <a:xfrm>
            <a:off x="279400" y="1516698"/>
            <a:ext cx="8686800" cy="4579302"/>
          </a:xfrm>
        </p:spPr>
        <p:txBody>
          <a:bodyPr/>
          <a:lstStyle/>
          <a:p>
            <a:pPr marL="0" algn="ctr">
              <a:spcBef>
                <a:spcPts val="0"/>
              </a:spcBef>
              <a:buNone/>
            </a:pPr>
            <a:r>
              <a:rPr lang="en-US" b="1"/>
              <a:t>Novice Range Interpretive Proficiency</a:t>
            </a:r>
          </a:p>
          <a:p>
            <a:pPr marL="0" algn="ctr">
              <a:spcBef>
                <a:spcPts val="0"/>
              </a:spcBef>
              <a:buNone/>
            </a:pPr>
            <a:r>
              <a:rPr lang="en-US" sz="2400"/>
              <a:t>Understands words, phrases, and formulaic language that have been practiced and memorized to get meaning of the main idea from simple, highly-predictable oral or written texts,</a:t>
            </a:r>
          </a:p>
          <a:p>
            <a:pPr marL="0" algn="ctr">
              <a:spcBef>
                <a:spcPts val="0"/>
              </a:spcBef>
              <a:buNone/>
            </a:pPr>
            <a:r>
              <a:rPr lang="en-US" sz="2400"/>
              <a:t> </a:t>
            </a:r>
            <a:r>
              <a:rPr lang="en-US" sz="2400" b="1">
                <a:solidFill>
                  <a:srgbClr val="FF0000"/>
                </a:solidFill>
              </a:rPr>
              <a:t>with strong visual support. </a:t>
            </a:r>
          </a:p>
          <a:p>
            <a:pPr marL="0">
              <a:spcBef>
                <a:spcPts val="0"/>
              </a:spcBef>
              <a:buNone/>
            </a:pPr>
            <a:endParaRPr lang="en-US" sz="2400"/>
          </a:p>
          <a:p>
            <a:pPr marL="0">
              <a:spcBef>
                <a:spcPts val="0"/>
              </a:spcBef>
              <a:buNone/>
            </a:pPr>
            <a:r>
              <a:rPr lang="en-US" sz="2400" b="1"/>
              <a:t>Is the text:</a:t>
            </a:r>
          </a:p>
          <a:p>
            <a:pPr marL="594360" lvl="2">
              <a:spcBef>
                <a:spcPts val="0"/>
              </a:spcBef>
            </a:pPr>
            <a:r>
              <a:rPr lang="en-US" sz="2400"/>
              <a:t>Intrinsically interesting, rich in ideas?</a:t>
            </a:r>
          </a:p>
          <a:p>
            <a:pPr marL="594360" lvl="2">
              <a:spcBef>
                <a:spcPts val="0"/>
              </a:spcBef>
            </a:pPr>
            <a:r>
              <a:rPr lang="en-US" sz="2400"/>
              <a:t>Cognitively engaging, intellectually challenging?</a:t>
            </a:r>
          </a:p>
          <a:p>
            <a:pPr marL="594360" lvl="2">
              <a:spcBef>
                <a:spcPts val="0"/>
              </a:spcBef>
            </a:pPr>
            <a:r>
              <a:rPr lang="en-US" sz="2400"/>
              <a:t>Communicatively purposeful, relevant to the learner?</a:t>
            </a:r>
          </a:p>
          <a:p>
            <a:pPr marL="594360" lvl="2">
              <a:spcBef>
                <a:spcPts val="0"/>
              </a:spcBef>
            </a:pPr>
            <a:r>
              <a:rPr lang="en-US" sz="2400"/>
              <a:t>One that explores an aspect of the essential question? </a:t>
            </a:r>
          </a:p>
          <a:p>
            <a:pPr marL="0">
              <a:spcBef>
                <a:spcPts val="0"/>
              </a:spcBef>
              <a:buNone/>
            </a:pPr>
            <a:endParaRPr lang="en-US" sz="2400"/>
          </a:p>
        </p:txBody>
      </p:sp>
      <p:sp>
        <p:nvSpPr>
          <p:cNvPr id="7" name="Footer Placeholder 6"/>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Capturing Learner Interest</a:t>
            </a:r>
          </a:p>
        </p:txBody>
      </p:sp>
      <p:sp>
        <p:nvSpPr>
          <p:cNvPr id="2" name="Footer Placeholder 1"/>
          <p:cNvSpPr>
            <a:spLocks noGrp="1"/>
          </p:cNvSpPr>
          <p:nvPr>
            <p:ph type="ftr" sz="quarter" idx="11"/>
          </p:nvPr>
        </p:nvSpPr>
        <p:spPr/>
        <p:txBody>
          <a:bodyPr/>
          <a:lstStyle/>
          <a:p>
            <a:r>
              <a:rPr lang="en-US"/>
              <a:t>Laura Terrill</a:t>
            </a:r>
          </a:p>
        </p:txBody>
      </p:sp>
      <p:pic>
        <p:nvPicPr>
          <p:cNvPr id="6" name="Content Placeholder 5" descr="image.png"/>
          <p:cNvPicPr>
            <a:picLocks noGrp="1" noChangeAspect="1"/>
          </p:cNvPicPr>
          <p:nvPr>
            <p:ph sz="quarter" idx="1"/>
          </p:nvPr>
        </p:nvPicPr>
        <p:blipFill>
          <a:blip r:embed="rId2"/>
          <a:srcRect l="-12622" r="-12622"/>
          <a:stretch>
            <a:fillRect/>
          </a:stretch>
        </p:blipFill>
        <p:spPr>
          <a:xfrm>
            <a:off x="-456797" y="2380618"/>
            <a:ext cx="7163936" cy="3950208"/>
          </a:xfrm>
        </p:spPr>
      </p:pic>
      <p:sp>
        <p:nvSpPr>
          <p:cNvPr id="7" name="TextBox 6"/>
          <p:cNvSpPr txBox="1"/>
          <p:nvPr/>
        </p:nvSpPr>
        <p:spPr>
          <a:xfrm>
            <a:off x="6254300" y="2874010"/>
            <a:ext cx="2549483" cy="2954655"/>
          </a:xfrm>
          <a:prstGeom prst="rect">
            <a:avLst/>
          </a:prstGeom>
          <a:noFill/>
        </p:spPr>
        <p:txBody>
          <a:bodyPr wrap="square" rtlCol="0">
            <a:spAutoFit/>
          </a:bodyPr>
          <a:lstStyle/>
          <a:p>
            <a:pPr marL="457200" indent="-457200"/>
            <a:r>
              <a:rPr lang="en-US" sz="2400" b="1">
                <a:solidFill>
                  <a:srgbClr val="000000"/>
                </a:solidFill>
              </a:rPr>
              <a:t>Authentic Text</a:t>
            </a:r>
            <a:endParaRPr lang="en-US" sz="2000"/>
          </a:p>
          <a:p>
            <a:pPr marL="182880" indent="-182880">
              <a:buFont typeface="Arial"/>
              <a:buChar char="•"/>
            </a:pPr>
            <a:r>
              <a:rPr lang="en-US"/>
              <a:t>is written by native speakers for native speakers</a:t>
            </a:r>
          </a:p>
          <a:p>
            <a:pPr marL="182880" indent="-182880">
              <a:buFont typeface="Arial"/>
              <a:buChar char="•"/>
            </a:pPr>
            <a:r>
              <a:rPr lang="en-US"/>
              <a:t>provides visual support</a:t>
            </a:r>
          </a:p>
          <a:p>
            <a:pPr marL="182880" indent="-182880">
              <a:buFont typeface="Arial"/>
              <a:buChar char="•"/>
            </a:pPr>
            <a:r>
              <a:rPr lang="en-US"/>
              <a:t>is culturally rich</a:t>
            </a:r>
          </a:p>
          <a:p>
            <a:pPr marL="182880" indent="-182880">
              <a:buFont typeface="Arial"/>
              <a:buChar char="•"/>
            </a:pPr>
            <a:r>
              <a:rPr lang="en-US"/>
              <a:t>provides models of correct language</a:t>
            </a:r>
          </a:p>
          <a:p>
            <a:endParaRPr lang="en-US"/>
          </a:p>
        </p:txBody>
      </p:sp>
      <p:sp>
        <p:nvSpPr>
          <p:cNvPr id="8" name="TextBox 7"/>
          <p:cNvSpPr txBox="1"/>
          <p:nvPr/>
        </p:nvSpPr>
        <p:spPr>
          <a:xfrm>
            <a:off x="1394414" y="1619818"/>
            <a:ext cx="3306114" cy="584776"/>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3200"/>
              <a:t>Lead with Culture</a:t>
            </a:r>
          </a:p>
        </p:txBody>
      </p:sp>
      <p:sp>
        <p:nvSpPr>
          <p:cNvPr id="9" name="TextBox 8"/>
          <p:cNvSpPr txBox="1"/>
          <p:nvPr/>
        </p:nvSpPr>
        <p:spPr>
          <a:xfrm>
            <a:off x="343751" y="2391773"/>
            <a:ext cx="5519104" cy="3939541"/>
          </a:xfrm>
          <a:prstGeom prst="rect">
            <a:avLst/>
          </a:prstGeom>
        </p:spPr>
        <p:style>
          <a:lnRef idx="1">
            <a:schemeClr val="accent3"/>
          </a:lnRef>
          <a:fillRef idx="3">
            <a:schemeClr val="accent3"/>
          </a:fillRef>
          <a:effectRef idx="2">
            <a:schemeClr val="accent3"/>
          </a:effectRef>
          <a:fontRef idx="minor">
            <a:schemeClr val="lt1"/>
          </a:fontRef>
        </p:style>
        <p:txBody>
          <a:bodyPr wrap="square" rtlCol="0" anchor="ctr">
            <a:spAutoFit/>
          </a:bodyPr>
          <a:lstStyle/>
          <a:p>
            <a:pPr algn="ctr"/>
            <a:endParaRPr lang="en-US" sz="3200"/>
          </a:p>
          <a:p>
            <a:pPr algn="ctr"/>
            <a:endParaRPr lang="en-US" sz="3200"/>
          </a:p>
          <a:p>
            <a:pPr algn="ctr"/>
            <a:r>
              <a:rPr lang="en-US" sz="3200"/>
              <a:t>Ready to go to the </a:t>
            </a:r>
          </a:p>
          <a:p>
            <a:pPr algn="ctr"/>
            <a:r>
              <a:rPr lang="en-US" sz="3200"/>
              <a:t>beach for a day???</a:t>
            </a:r>
          </a:p>
          <a:p>
            <a:pPr algn="ctr"/>
            <a:endParaRPr lang="en-US" sz="3200"/>
          </a:p>
          <a:p>
            <a:pPr algn="ctr"/>
            <a:endParaRPr lang="en-US"/>
          </a:p>
          <a:p>
            <a:endParaRPr lang="en-US"/>
          </a:p>
          <a:p>
            <a:endParaRPr lang="en-US"/>
          </a:p>
          <a:p>
            <a:endParaRPr lang="en-US"/>
          </a:p>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69444" y="226408"/>
            <a:ext cx="8153400" cy="990600"/>
          </a:xfrm>
        </p:spPr>
        <p:txBody>
          <a:bodyPr>
            <a:normAutofit/>
          </a:bodyPr>
          <a:lstStyle/>
          <a:p>
            <a:r>
              <a:rPr lang="en-US" sz="3600"/>
              <a:t>Creating a global mindset…..</a:t>
            </a:r>
          </a:p>
        </p:txBody>
      </p:sp>
      <p:sp>
        <p:nvSpPr>
          <p:cNvPr id="3" name="Footer Placeholder 2"/>
          <p:cNvSpPr>
            <a:spLocks noGrp="1"/>
          </p:cNvSpPr>
          <p:nvPr>
            <p:ph type="ftr" sz="quarter" idx="11"/>
          </p:nvPr>
        </p:nvSpPr>
        <p:spPr/>
        <p:txBody>
          <a:bodyPr/>
          <a:lstStyle/>
          <a:p>
            <a:r>
              <a:rPr lang="en-US"/>
              <a:t>Laura Terrill</a:t>
            </a:r>
          </a:p>
        </p:txBody>
      </p:sp>
      <p:pic>
        <p:nvPicPr>
          <p:cNvPr id="5" name="Picture 4" descr="images-1.jpeg"/>
          <p:cNvPicPr>
            <a:picLocks noChangeAspect="1"/>
          </p:cNvPicPr>
          <p:nvPr/>
        </p:nvPicPr>
        <p:blipFill>
          <a:blip r:embed="rId2"/>
          <a:stretch>
            <a:fillRect/>
          </a:stretch>
        </p:blipFill>
        <p:spPr>
          <a:xfrm>
            <a:off x="609600" y="1516698"/>
            <a:ext cx="3289300" cy="2463800"/>
          </a:xfrm>
          <a:prstGeom prst="rect">
            <a:avLst/>
          </a:prstGeom>
        </p:spPr>
      </p:pic>
      <p:pic>
        <p:nvPicPr>
          <p:cNvPr id="6" name="Picture 5" descr="Unknown-1.jpeg"/>
          <p:cNvPicPr>
            <a:picLocks noChangeAspect="1"/>
          </p:cNvPicPr>
          <p:nvPr/>
        </p:nvPicPr>
        <p:blipFill>
          <a:blip r:embed="rId3"/>
          <a:stretch>
            <a:fillRect/>
          </a:stretch>
        </p:blipFill>
        <p:spPr>
          <a:xfrm>
            <a:off x="5484663" y="511647"/>
            <a:ext cx="3289300" cy="2463800"/>
          </a:xfrm>
          <a:prstGeom prst="rect">
            <a:avLst/>
          </a:prstGeom>
        </p:spPr>
      </p:pic>
      <p:pic>
        <p:nvPicPr>
          <p:cNvPr id="7" name="Picture 6" descr="Unknown-2.jpeg"/>
          <p:cNvPicPr>
            <a:picLocks noChangeAspect="1"/>
          </p:cNvPicPr>
          <p:nvPr/>
        </p:nvPicPr>
        <p:blipFill>
          <a:blip r:embed="rId4"/>
          <a:stretch>
            <a:fillRect/>
          </a:stretch>
        </p:blipFill>
        <p:spPr>
          <a:xfrm>
            <a:off x="63580" y="4399865"/>
            <a:ext cx="3962400" cy="2057400"/>
          </a:xfrm>
          <a:prstGeom prst="rect">
            <a:avLst/>
          </a:prstGeom>
        </p:spPr>
      </p:pic>
      <p:pic>
        <p:nvPicPr>
          <p:cNvPr id="9" name="Picture 8" descr="Unknown-4.jpeg"/>
          <p:cNvPicPr>
            <a:picLocks noChangeAspect="1"/>
          </p:cNvPicPr>
          <p:nvPr/>
        </p:nvPicPr>
        <p:blipFill>
          <a:blip r:embed="rId5"/>
          <a:stretch>
            <a:fillRect/>
          </a:stretch>
        </p:blipFill>
        <p:spPr>
          <a:xfrm>
            <a:off x="4797110" y="3104465"/>
            <a:ext cx="3302000" cy="3352800"/>
          </a:xfrm>
          <a:prstGeom prst="rect">
            <a:avLst/>
          </a:prstGeom>
        </p:spPr>
      </p:pic>
      <p:sp>
        <p:nvSpPr>
          <p:cNvPr id="15" name="Rectangle 14"/>
          <p:cNvSpPr/>
          <p:nvPr/>
        </p:nvSpPr>
        <p:spPr>
          <a:xfrm>
            <a:off x="63580" y="4399865"/>
            <a:ext cx="3962400" cy="2057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a:solidFill>
                  <a:srgbClr val="000000"/>
                </a:solidFill>
              </a:rPr>
              <a:t>meals</a:t>
            </a:r>
          </a:p>
        </p:txBody>
      </p:sp>
      <p:sp>
        <p:nvSpPr>
          <p:cNvPr id="16" name="Rectangle 15"/>
          <p:cNvSpPr/>
          <p:nvPr/>
        </p:nvSpPr>
        <p:spPr>
          <a:xfrm>
            <a:off x="609600" y="1516698"/>
            <a:ext cx="3289300" cy="24638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3200">
                <a:solidFill>
                  <a:schemeClr val="tx1"/>
                </a:solidFill>
              </a:rPr>
              <a:t>Rooms of the </a:t>
            </a:r>
          </a:p>
          <a:p>
            <a:pPr algn="ctr"/>
            <a:r>
              <a:rPr lang="en-US" sz="3200">
                <a:solidFill>
                  <a:schemeClr val="tx1"/>
                </a:solidFill>
              </a:rPr>
              <a:t>house</a:t>
            </a:r>
          </a:p>
        </p:txBody>
      </p:sp>
      <p:sp>
        <p:nvSpPr>
          <p:cNvPr id="17" name="Rectangle 16"/>
          <p:cNvSpPr/>
          <p:nvPr/>
        </p:nvSpPr>
        <p:spPr>
          <a:xfrm>
            <a:off x="4797110" y="3104465"/>
            <a:ext cx="3302000" cy="33528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3200">
                <a:solidFill>
                  <a:srgbClr val="000000"/>
                </a:solidFill>
              </a:rPr>
              <a:t>family</a:t>
            </a:r>
          </a:p>
        </p:txBody>
      </p:sp>
      <p:sp>
        <p:nvSpPr>
          <p:cNvPr id="18" name="Rectangle 17"/>
          <p:cNvSpPr/>
          <p:nvPr/>
        </p:nvSpPr>
        <p:spPr>
          <a:xfrm>
            <a:off x="5484663" y="511647"/>
            <a:ext cx="3289300" cy="2463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3200">
                <a:solidFill>
                  <a:srgbClr val="000000"/>
                </a:solidFill>
              </a:rPr>
              <a:t>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18"/>
                                        </p:tgtEl>
                                      </p:cBhvr>
                                    </p:animEffect>
                                    <p:set>
                                      <p:cBhvr>
                                        <p:cTn id="12" dur="1" fill="hold">
                                          <p:stCondLst>
                                            <p:cond delay="19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15"/>
                                        </p:tgtEl>
                                      </p:cBhvr>
                                    </p:animEffect>
                                    <p:set>
                                      <p:cBhvr>
                                        <p:cTn id="17" dur="1" fill="hold">
                                          <p:stCondLst>
                                            <p:cond delay="19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2000"/>
                                        <p:tgtEl>
                                          <p:spTgt spid="17"/>
                                        </p:tgtEl>
                                      </p:cBhvr>
                                    </p:animEffect>
                                    <p:set>
                                      <p:cBhvr>
                                        <p:cTn id="22" dur="1" fill="hold">
                                          <p:stCondLst>
                                            <p:cond delay="1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Getting the most out of a text</a:t>
            </a:r>
          </a:p>
        </p:txBody>
      </p:sp>
      <p:sp>
        <p:nvSpPr>
          <p:cNvPr id="3" name="Content Placeholder 2"/>
          <p:cNvSpPr>
            <a:spLocks noGrp="1"/>
          </p:cNvSpPr>
          <p:nvPr>
            <p:ph idx="1"/>
          </p:nvPr>
        </p:nvSpPr>
        <p:spPr>
          <a:xfrm>
            <a:off x="2286000" y="1943100"/>
            <a:ext cx="6480048" cy="4025900"/>
          </a:xfrm>
        </p:spPr>
        <p:txBody>
          <a:bodyPr>
            <a:normAutofit fontScale="92500" lnSpcReduction="20000"/>
          </a:bodyPr>
          <a:lstStyle/>
          <a:p>
            <a:r>
              <a:rPr lang="en-US"/>
              <a:t>How can you best use this text in the </a:t>
            </a:r>
            <a:r>
              <a:rPr lang="en-US" b="1">
                <a:solidFill>
                  <a:srgbClr val="FF0000"/>
                </a:solidFill>
              </a:rPr>
              <a:t>interpretive</a:t>
            </a:r>
            <a:r>
              <a:rPr lang="en-US"/>
              <a:t> mode?</a:t>
            </a:r>
          </a:p>
          <a:p>
            <a:endParaRPr lang="en-US"/>
          </a:p>
          <a:p>
            <a:r>
              <a:rPr lang="en-US"/>
              <a:t>What </a:t>
            </a:r>
            <a:r>
              <a:rPr lang="en-US" b="1">
                <a:solidFill>
                  <a:srgbClr val="FF0000"/>
                </a:solidFill>
              </a:rPr>
              <a:t>interpersonal</a:t>
            </a:r>
            <a:r>
              <a:rPr lang="en-US"/>
              <a:t> conversation would students be likely to have on this topic?</a:t>
            </a:r>
          </a:p>
          <a:p>
            <a:endParaRPr lang="en-US"/>
          </a:p>
          <a:p>
            <a:r>
              <a:rPr lang="en-US"/>
              <a:t>What might students do in the </a:t>
            </a:r>
            <a:r>
              <a:rPr lang="en-US" b="1">
                <a:solidFill>
                  <a:srgbClr val="FF0000"/>
                </a:solidFill>
              </a:rPr>
              <a:t>presentational</a:t>
            </a:r>
            <a:r>
              <a:rPr lang="en-US"/>
              <a:t> mode as a way of making learning more concrete?</a:t>
            </a:r>
          </a:p>
          <a:p>
            <a:endParaRPr lang="en-US"/>
          </a:p>
        </p:txBody>
      </p:sp>
      <p:pic>
        <p:nvPicPr>
          <p:cNvPr id="4" name="Picture 8" descr="ReadingManiacs"/>
          <p:cNvPicPr>
            <a:picLocks noChangeAspect="1" noChangeArrowheads="1"/>
          </p:cNvPicPr>
          <p:nvPr/>
        </p:nvPicPr>
        <p:blipFill>
          <a:blip r:embed="rId2"/>
          <a:srcRect/>
          <a:stretch>
            <a:fillRect/>
          </a:stretch>
        </p:blipFill>
        <p:spPr bwMode="auto">
          <a:xfrm>
            <a:off x="347017" y="1732986"/>
            <a:ext cx="1241897" cy="932688"/>
          </a:xfrm>
          <a:prstGeom prst="rect">
            <a:avLst/>
          </a:prstGeom>
          <a:noFill/>
          <a:ln w="9525">
            <a:noFill/>
            <a:miter lim="800000"/>
            <a:headEnd/>
            <a:tailEnd/>
          </a:ln>
        </p:spPr>
      </p:pic>
      <p:pic>
        <p:nvPicPr>
          <p:cNvPr id="5" name="Picture 7" descr="P4220050-2"/>
          <p:cNvPicPr>
            <a:picLocks noChangeAspect="1" noChangeArrowheads="1"/>
          </p:cNvPicPr>
          <p:nvPr/>
        </p:nvPicPr>
        <p:blipFill>
          <a:blip r:embed="rId3"/>
          <a:srcRect/>
          <a:stretch>
            <a:fillRect/>
          </a:stretch>
        </p:blipFill>
        <p:spPr bwMode="auto">
          <a:xfrm>
            <a:off x="370523" y="4831318"/>
            <a:ext cx="1194884" cy="969264"/>
          </a:xfrm>
          <a:prstGeom prst="rect">
            <a:avLst/>
          </a:prstGeom>
          <a:noFill/>
          <a:ln w="9525">
            <a:noFill/>
            <a:miter lim="800000"/>
            <a:headEnd/>
            <a:tailEnd/>
          </a:ln>
        </p:spPr>
      </p:pic>
      <p:pic>
        <p:nvPicPr>
          <p:cNvPr id="6" name="Picture 5" descr="CCclipart"/>
          <p:cNvPicPr>
            <a:picLocks noChangeAspect="1" noChangeArrowheads="1"/>
          </p:cNvPicPr>
          <p:nvPr/>
        </p:nvPicPr>
        <p:blipFill>
          <a:blip r:embed="rId4"/>
          <a:srcRect/>
          <a:stretch>
            <a:fillRect/>
          </a:stretch>
        </p:blipFill>
        <p:spPr bwMode="auto">
          <a:xfrm>
            <a:off x="465306" y="3256518"/>
            <a:ext cx="1005319" cy="95097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457200"/>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9" name="Title 8"/>
          <p:cNvSpPr>
            <a:spLocks noGrp="1"/>
          </p:cNvSpPr>
          <p:nvPr>
            <p:ph type="title"/>
          </p:nvPr>
        </p:nvSpPr>
        <p:spPr/>
        <p:txBody>
          <a:bodyPr>
            <a:noAutofit/>
          </a:bodyPr>
          <a:lstStyle/>
          <a:p>
            <a:r>
              <a:rPr lang="en-US" sz="3200">
                <a:solidFill>
                  <a:srgbClr val="1F497D"/>
                </a:solidFill>
              </a:rPr>
              <a:t>Global Challenges: Education</a:t>
            </a:r>
            <a:br>
              <a:rPr lang="en-US" sz="3200">
                <a:solidFill>
                  <a:srgbClr val="1F497D"/>
                </a:solidFill>
              </a:rPr>
            </a:br>
            <a:r>
              <a:rPr lang="en-US" sz="2400" i="1">
                <a:solidFill>
                  <a:srgbClr val="1F497D"/>
                </a:solidFill>
              </a:rPr>
              <a:t>Why can’t all children go to school?</a:t>
            </a:r>
          </a:p>
        </p:txBody>
      </p:sp>
      <p:sp>
        <p:nvSpPr>
          <p:cNvPr id="7" name="Title 1"/>
          <p:cNvSpPr txBox="1">
            <a:spLocks/>
          </p:cNvSpPr>
          <p:nvPr/>
        </p:nvSpPr>
        <p:spPr>
          <a:xfrm>
            <a:off x="685800" y="-228600"/>
            <a:ext cx="8229600" cy="11430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3074"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81877" y="2054410"/>
            <a:ext cx="3571339" cy="1682496"/>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pic>
        <p:nvPicPr>
          <p:cNvPr id="12" name="Picture 11" descr="taux-alphabetisation.png"/>
          <p:cNvPicPr>
            <a:picLocks noChangeAspect="1"/>
          </p:cNvPicPr>
          <p:nvPr/>
        </p:nvPicPr>
        <p:blipFill>
          <a:blip r:embed="rId4"/>
          <a:stretch>
            <a:fillRect/>
          </a:stretch>
        </p:blipFill>
        <p:spPr>
          <a:xfrm>
            <a:off x="381877" y="4115388"/>
            <a:ext cx="5114699" cy="2414016"/>
          </a:xfrm>
          <a:prstGeom prst="rect">
            <a:avLst/>
          </a:prstGeom>
        </p:spPr>
      </p:pic>
      <p:pic>
        <p:nvPicPr>
          <p:cNvPr id="13" name="Picture 12" descr="Screen Shot 2013-04-25 at 11.22.12 PM.png"/>
          <p:cNvPicPr>
            <a:picLocks noChangeAspect="1"/>
          </p:cNvPicPr>
          <p:nvPr/>
        </p:nvPicPr>
        <p:blipFill>
          <a:blip r:embed="rId5"/>
          <a:stretch>
            <a:fillRect/>
          </a:stretch>
        </p:blipFill>
        <p:spPr>
          <a:xfrm>
            <a:off x="4221868" y="1642872"/>
            <a:ext cx="4769265" cy="2240280"/>
          </a:xfrm>
          <a:prstGeom prst="rect">
            <a:avLst/>
          </a:prstGeom>
        </p:spPr>
      </p:pic>
      <p:pic>
        <p:nvPicPr>
          <p:cNvPr id="14" name="Picture 13" descr="droit_4.jpg"/>
          <p:cNvPicPr>
            <a:picLocks noChangeAspect="1"/>
          </p:cNvPicPr>
          <p:nvPr/>
        </p:nvPicPr>
        <p:blipFill>
          <a:blip r:embed="rId6"/>
          <a:stretch>
            <a:fillRect/>
          </a:stretch>
        </p:blipFill>
        <p:spPr>
          <a:xfrm>
            <a:off x="5638800" y="4115388"/>
            <a:ext cx="3048000" cy="2311400"/>
          </a:xfrm>
          <a:prstGeom prst="rect">
            <a:avLst/>
          </a:prstGeom>
        </p:spPr>
      </p:pic>
      <p:sp>
        <p:nvSpPr>
          <p:cNvPr id="16" name="Footer Placeholder 15"/>
          <p:cNvSpPr>
            <a:spLocks noGrp="1"/>
          </p:cNvSpPr>
          <p:nvPr>
            <p:ph type="ftr" sz="quarter" idx="11"/>
          </p:nvPr>
        </p:nvSpPr>
        <p:spPr/>
        <p:txBody>
          <a:bodyPr/>
          <a:lstStyle/>
          <a:p>
            <a:r>
              <a:rPr lang="en-US"/>
              <a:t>Laura Terrill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64170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smtClean="0"/>
              <a:t>Un enfant réalise son rêve grâce à une photo</a:t>
            </a:r>
            <a:endParaRPr lang="en-US" sz="3200"/>
          </a:p>
        </p:txBody>
      </p:sp>
      <p:sp>
        <p:nvSpPr>
          <p:cNvPr id="2" name="Footer Placeholder 1"/>
          <p:cNvSpPr>
            <a:spLocks noGrp="1"/>
          </p:cNvSpPr>
          <p:nvPr>
            <p:ph type="ftr" sz="quarter" idx="11"/>
          </p:nvPr>
        </p:nvSpPr>
        <p:spPr/>
        <p:txBody>
          <a:bodyPr/>
          <a:lstStyle/>
          <a:p>
            <a:r>
              <a:rPr lang="en-US"/>
              <a:t>Laura Terrill</a:t>
            </a:r>
          </a:p>
        </p:txBody>
      </p:sp>
      <p:pic>
        <p:nvPicPr>
          <p:cNvPr id="5" name="Content Placeholder 4" descr="philippies-enfant-rue.jpg"/>
          <p:cNvPicPr>
            <a:picLocks noGrp="1" noChangeAspect="1"/>
          </p:cNvPicPr>
          <p:nvPr>
            <p:ph sz="quarter" idx="1"/>
          </p:nvPr>
        </p:nvPicPr>
        <p:blipFill>
          <a:blip r:embed="rId2"/>
          <a:srcRect l="-10403" r="-10403"/>
          <a:stretch>
            <a:fillRect/>
          </a:stretch>
        </p:blipFill>
        <p:spPr/>
      </p:pic>
      <p:sp>
        <p:nvSpPr>
          <p:cNvPr id="6" name="TextBox 5"/>
          <p:cNvSpPr txBox="1"/>
          <p:nvPr/>
        </p:nvSpPr>
        <p:spPr>
          <a:xfrm>
            <a:off x="2362200" y="6337855"/>
            <a:ext cx="6635914" cy="369332"/>
          </a:xfrm>
          <a:prstGeom prst="rect">
            <a:avLst/>
          </a:prstGeom>
          <a:noFill/>
        </p:spPr>
        <p:txBody>
          <a:bodyPr wrap="none" rtlCol="0">
            <a:spAutoFit/>
          </a:bodyPr>
          <a:lstStyle/>
          <a:p>
            <a:r>
              <a:rPr lang="en-US"/>
              <a:t>http://1jour1actu.com/monde/enfant-photo-philippines-84059/</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t>IPA Interpretive Comprehension</a:t>
            </a:r>
            <a:br>
              <a:rPr lang="en-US"/>
            </a:br>
            <a:r>
              <a:rPr lang="en-US" sz="3111"/>
              <a:t>Literal Comprehension</a:t>
            </a:r>
          </a:p>
        </p:txBody>
      </p:sp>
      <p:graphicFrame>
        <p:nvGraphicFramePr>
          <p:cNvPr id="6" name="Content Placeholder 5"/>
          <p:cNvGraphicFramePr>
            <a:graphicFrameLocks noGrp="1"/>
          </p:cNvGraphicFramePr>
          <p:nvPr>
            <p:ph sz="quarter" idx="1"/>
          </p:nvPr>
        </p:nvGraphicFramePr>
        <p:xfrm>
          <a:off x="127000" y="1739900"/>
          <a:ext cx="8890000" cy="4365650"/>
        </p:xfrm>
        <a:graphic>
          <a:graphicData uri="http://schemas.openxmlformats.org/drawingml/2006/table">
            <a:tbl>
              <a:tblPr firstRow="1" bandRow="1">
                <a:tableStyleId>{5C22544A-7EE6-4342-B048-85BDC9FD1C3A}</a:tableStyleId>
              </a:tblPr>
              <a:tblGrid>
                <a:gridCol w="1778000"/>
                <a:gridCol w="1778000"/>
                <a:gridCol w="1778000"/>
                <a:gridCol w="1778000"/>
                <a:gridCol w="1778000"/>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400" b="1">
                          <a:latin typeface="+mn-lt"/>
                          <a:ea typeface="Calibri"/>
                          <a:cs typeface="Times New Roman"/>
                        </a:rPr>
                        <a:t>Word Recognition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majority of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half of key words appropriately within the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key words appropriately within the context of the text.</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Main Idea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the complete main ideas(s)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key parts of the main ideas(s) of the text but misses some elements.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part of the main idea(s)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May identify some ideas from the text but they do not represent the main idea(s).</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Supporting Detail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supporting details in the text and accurately provides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 explain some of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supporting details in the text and may provide limited information from the text to explain these details.  Or identifies the majority of supporting details but is unable to provide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p>
                  </a:txBody>
                  <a:tcPr marL="68580" marR="68580" marT="0" marB="0"/>
                </a:tc>
              </a:tr>
            </a:tbl>
          </a:graphicData>
        </a:graphic>
      </p:graphicFrame>
      <p:sp>
        <p:nvSpPr>
          <p:cNvPr id="7" name="TextBox 6"/>
          <p:cNvSpPr txBox="1"/>
          <p:nvPr/>
        </p:nvSpPr>
        <p:spPr>
          <a:xfrm>
            <a:off x="2425700" y="65119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i="1" smtClean="0"/>
              <a:t>Daniel fait ses devoirs dans la rue, à la lumière d'un magasin.</a:t>
            </a:r>
            <a:endParaRPr lang="en-US"/>
          </a:p>
        </p:txBody>
      </p:sp>
      <p:pic>
        <p:nvPicPr>
          <p:cNvPr id="8" name="Content Placeholder 7" descr="philippies-enfant-rue.jpg"/>
          <p:cNvPicPr>
            <a:picLocks noGrp="1" noChangeAspect="1"/>
          </p:cNvPicPr>
          <p:nvPr>
            <p:ph sz="quarter" idx="1"/>
          </p:nvPr>
        </p:nvPicPr>
        <p:blipFill>
          <a:blip r:embed="rId2"/>
          <a:stretch>
            <a:fillRect/>
          </a:stretch>
        </p:blipFill>
        <p:spPr>
          <a:xfrm>
            <a:off x="114300" y="1828800"/>
            <a:ext cx="4584846" cy="3054096"/>
          </a:xfrm>
        </p:spPr>
      </p:pic>
      <p:sp>
        <p:nvSpPr>
          <p:cNvPr id="7" name="Content Placeholder 6"/>
          <p:cNvSpPr>
            <a:spLocks noGrp="1"/>
          </p:cNvSpPr>
          <p:nvPr>
            <p:ph sz="quarter" idx="2"/>
          </p:nvPr>
        </p:nvSpPr>
        <p:spPr/>
        <p:txBody>
          <a:bodyPr>
            <a:normAutofit/>
          </a:bodyPr>
          <a:lstStyle/>
          <a:p>
            <a:pPr marL="0" indent="0">
              <a:lnSpc>
                <a:spcPct val="120000"/>
              </a:lnSpc>
              <a:spcBef>
                <a:spcPts val="0"/>
              </a:spcBef>
              <a:buNone/>
            </a:pPr>
            <a:r>
              <a:rPr lang="en-US" sz="2400" smtClean="0"/>
              <a:t>Daniel Cabrera a 9 ans. Il vit aux Philippines, un pays d'Asie du Sud-Est, situé à plus de 11 000 </a:t>
            </a:r>
          </a:p>
          <a:p>
            <a:pPr marL="0" indent="0">
              <a:lnSpc>
                <a:spcPct val="120000"/>
              </a:lnSpc>
              <a:spcBef>
                <a:spcPts val="0"/>
              </a:spcBef>
              <a:buNone/>
            </a:pPr>
            <a:r>
              <a:rPr lang="en-US" sz="2400" smtClean="0"/>
              <a:t>kilomètres de la France. Les Philippines sont constituées de plus de 7 000 îles. Daniel vit à Cebu, une île située au centre de l'archipel philippin.</a:t>
            </a:r>
            <a:endParaRPr lang="en-US" sz="2400"/>
          </a:p>
        </p:txBody>
      </p:sp>
      <p:sp>
        <p:nvSpPr>
          <p:cNvPr id="3" name="Footer Placeholder 2"/>
          <p:cNvSpPr>
            <a:spLocks noGrp="1"/>
          </p:cNvSpPr>
          <p:nvPr>
            <p:ph type="ftr" sz="quarter" idx="17"/>
          </p:nvPr>
        </p:nvSpPr>
        <p:spPr/>
        <p:txBody>
          <a:bodyPr/>
          <a:lstStyle/>
          <a:p>
            <a:r>
              <a:rPr lang="en-US"/>
              <a:t>Laura Terrill</a:t>
            </a:r>
          </a:p>
        </p:txBody>
      </p:sp>
      <p:sp>
        <p:nvSpPr>
          <p:cNvPr id="9" name="TextBox 8"/>
          <p:cNvSpPr txBox="1"/>
          <p:nvPr/>
        </p:nvSpPr>
        <p:spPr>
          <a:xfrm>
            <a:off x="2438400" y="6426755"/>
            <a:ext cx="6635914" cy="369332"/>
          </a:xfrm>
          <a:prstGeom prst="rect">
            <a:avLst/>
          </a:prstGeom>
          <a:noFill/>
        </p:spPr>
        <p:txBody>
          <a:bodyPr wrap="none" rtlCol="0">
            <a:spAutoFit/>
          </a:bodyPr>
          <a:lstStyle/>
          <a:p>
            <a:r>
              <a:rPr lang="en-US"/>
              <a:t>http://1jour1actu.com/monde/enfant-photo-philippines-84059/</a:t>
            </a:r>
          </a:p>
        </p:txBody>
      </p:sp>
      <p:sp>
        <p:nvSpPr>
          <p:cNvPr id="10" name="TextBox 9"/>
          <p:cNvSpPr txBox="1"/>
          <p:nvPr/>
        </p:nvSpPr>
        <p:spPr>
          <a:xfrm>
            <a:off x="349323" y="4961239"/>
            <a:ext cx="4114800" cy="120032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a:t>Students write questions in target language that are answered in the text.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i="1" smtClean="0"/>
              <a:t>Daniel fait ses devoirs dans la rue, à la lumière d'un magasin.</a:t>
            </a:r>
            <a:endParaRPr lang="en-US"/>
          </a:p>
        </p:txBody>
      </p:sp>
      <p:sp>
        <p:nvSpPr>
          <p:cNvPr id="7" name="Content Placeholder 6"/>
          <p:cNvSpPr>
            <a:spLocks noGrp="1"/>
          </p:cNvSpPr>
          <p:nvPr>
            <p:ph sz="quarter" idx="2"/>
          </p:nvPr>
        </p:nvSpPr>
        <p:spPr>
          <a:xfrm>
            <a:off x="4495800" y="1589567"/>
            <a:ext cx="4578513" cy="4572000"/>
          </a:xfrm>
        </p:spPr>
        <p:txBody>
          <a:bodyPr>
            <a:noAutofit/>
          </a:bodyPr>
          <a:lstStyle/>
          <a:p>
            <a:pPr marL="0" indent="0">
              <a:spcBef>
                <a:spcPts val="0"/>
              </a:spcBef>
              <a:buNone/>
            </a:pPr>
            <a:r>
              <a:rPr lang="en-US" sz="2000" smtClean="0"/>
              <a:t>Que nous montre cette photo?</a:t>
            </a:r>
          </a:p>
          <a:p>
            <a:pPr marL="0" indent="0">
              <a:spcBef>
                <a:spcPts val="0"/>
              </a:spcBef>
              <a:buNone/>
            </a:pPr>
            <a:endParaRPr lang="en-US" sz="2000" smtClean="0"/>
          </a:p>
          <a:p>
            <a:pPr marL="0" indent="0">
              <a:spcBef>
                <a:spcPts val="0"/>
              </a:spcBef>
              <a:buNone/>
            </a:pPr>
            <a:r>
              <a:rPr lang="en-US" sz="2000" smtClean="0"/>
              <a:t>Daniel est assis dans la rue, la nuit est tombée ; il a posé son cahier sur un tabouret et il fait ses devoirs à la lumière d'un fast-food, près de chez lui. Le petit garçon est très déterminé, il veut devenir policier… et médecin. Il sait que pour réussir il lui faut aller à l'école. Daniel est d'autant plus motivé qu'il vit dans un pays très pauvre : 1 Philippin sur 4 vit dans un bidonville, et n'a pas toujours de quoi manger. Beaucoup de petits Philippins travaillent ou mendient au lieu d'aller à l'école.</a:t>
            </a:r>
            <a:endParaRPr lang="en-US" sz="2000"/>
          </a:p>
        </p:txBody>
      </p:sp>
      <p:sp>
        <p:nvSpPr>
          <p:cNvPr id="3" name="Footer Placeholder 2"/>
          <p:cNvSpPr>
            <a:spLocks noGrp="1"/>
          </p:cNvSpPr>
          <p:nvPr>
            <p:ph type="ftr" sz="quarter" idx="17"/>
          </p:nvPr>
        </p:nvSpPr>
        <p:spPr/>
        <p:txBody>
          <a:bodyPr/>
          <a:lstStyle/>
          <a:p>
            <a:r>
              <a:rPr lang="en-US"/>
              <a:t>Laura Terrill</a:t>
            </a:r>
          </a:p>
        </p:txBody>
      </p:sp>
      <p:sp>
        <p:nvSpPr>
          <p:cNvPr id="9" name="TextBox 8"/>
          <p:cNvSpPr txBox="1"/>
          <p:nvPr/>
        </p:nvSpPr>
        <p:spPr>
          <a:xfrm>
            <a:off x="2438400" y="6426755"/>
            <a:ext cx="6635914" cy="369332"/>
          </a:xfrm>
          <a:prstGeom prst="rect">
            <a:avLst/>
          </a:prstGeom>
          <a:noFill/>
        </p:spPr>
        <p:txBody>
          <a:bodyPr wrap="none" rtlCol="0">
            <a:spAutoFit/>
          </a:bodyPr>
          <a:lstStyle/>
          <a:p>
            <a:r>
              <a:rPr lang="en-US"/>
              <a:t>http://1jour1actu.com/monde/enfant-photo-philippines-84059/</a:t>
            </a:r>
          </a:p>
        </p:txBody>
      </p:sp>
      <p:pic>
        <p:nvPicPr>
          <p:cNvPr id="11" name="Content Placeholder 10" descr="philippines-enfant-rue-2-226x300.jpg"/>
          <p:cNvPicPr>
            <a:picLocks noGrp="1" noChangeAspect="1"/>
          </p:cNvPicPr>
          <p:nvPr>
            <p:ph sz="quarter" idx="1"/>
          </p:nvPr>
        </p:nvPicPr>
        <p:blipFill>
          <a:blip r:embed="rId2"/>
          <a:srcRect l="-6416" r="-6416"/>
          <a:stretch>
            <a:fillRect/>
          </a:stretch>
        </p:blipFill>
        <p:spPr>
          <a:xfrm>
            <a:off x="292100" y="1589567"/>
            <a:ext cx="3886200" cy="4572000"/>
          </a:xfrm>
        </p:spPr>
      </p:pic>
      <p:sp>
        <p:nvSpPr>
          <p:cNvPr id="12" name="TextBox 11"/>
          <p:cNvSpPr txBox="1"/>
          <p:nvPr/>
        </p:nvSpPr>
        <p:spPr>
          <a:xfrm rot="20762004">
            <a:off x="153759" y="5100287"/>
            <a:ext cx="4114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a:t>Students select 3-4 important words and explain why.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i="1" smtClean="0"/>
              <a:t>Inferencing</a:t>
            </a:r>
            <a:endParaRPr lang="en-US"/>
          </a:p>
        </p:txBody>
      </p:sp>
      <p:sp>
        <p:nvSpPr>
          <p:cNvPr id="3" name="Footer Placeholder 2"/>
          <p:cNvSpPr>
            <a:spLocks noGrp="1"/>
          </p:cNvSpPr>
          <p:nvPr>
            <p:ph type="ftr" sz="quarter" idx="17"/>
          </p:nvPr>
        </p:nvSpPr>
        <p:spPr/>
        <p:txBody>
          <a:bodyPr/>
          <a:lstStyle/>
          <a:p>
            <a:r>
              <a:rPr lang="en-US"/>
              <a:t>Laura Terrill</a:t>
            </a:r>
          </a:p>
        </p:txBody>
      </p:sp>
      <p:pic>
        <p:nvPicPr>
          <p:cNvPr id="11" name="Content Placeholder 10" descr="philippines-enfant-rue-2-226x300.jpg"/>
          <p:cNvPicPr>
            <a:picLocks noGrp="1" noChangeAspect="1"/>
          </p:cNvPicPr>
          <p:nvPr>
            <p:ph sz="quarter" idx="1"/>
          </p:nvPr>
        </p:nvPicPr>
        <p:blipFill>
          <a:blip r:embed="rId2"/>
          <a:srcRect l="-6416" r="-6416"/>
          <a:stretch>
            <a:fillRect/>
          </a:stretch>
        </p:blipFill>
        <p:spPr>
          <a:xfrm>
            <a:off x="533399" y="1630362"/>
            <a:ext cx="4102101" cy="4826000"/>
          </a:xfrm>
        </p:spPr>
      </p:pic>
      <p:sp>
        <p:nvSpPr>
          <p:cNvPr id="8" name="Content Placeholder 7"/>
          <p:cNvSpPr>
            <a:spLocks noGrp="1"/>
          </p:cNvSpPr>
          <p:nvPr>
            <p:ph sz="quarter" idx="2"/>
          </p:nvPr>
        </p:nvSpPr>
        <p:spPr/>
        <p:txBody>
          <a:bodyPr>
            <a:normAutofit/>
          </a:bodyPr>
          <a:lstStyle/>
          <a:p>
            <a:pPr marL="514350" indent="-514350">
              <a:spcBef>
                <a:spcPts val="100"/>
              </a:spcBef>
              <a:buFont typeface="+mj-lt"/>
              <a:buAutoNum type="arabicPeriod"/>
            </a:pPr>
            <a:r>
              <a:rPr lang="en-US" sz="3200"/>
              <a:t>What is going on in this picture</a:t>
            </a:r>
          </a:p>
          <a:p>
            <a:pPr marL="514350" indent="-514350">
              <a:spcBef>
                <a:spcPts val="100"/>
              </a:spcBef>
              <a:buFont typeface="+mj-lt"/>
              <a:buAutoNum type="arabicPeriod"/>
            </a:pPr>
            <a:endParaRPr lang="en-US" sz="3200"/>
          </a:p>
          <a:p>
            <a:pPr marL="514350" indent="-514350">
              <a:spcBef>
                <a:spcPts val="100"/>
              </a:spcBef>
              <a:buFont typeface="+mj-lt"/>
              <a:buAutoNum type="arabicPeriod"/>
            </a:pPr>
            <a:r>
              <a:rPr lang="en-US" sz="3200"/>
              <a:t>What do you see that makes you say that?</a:t>
            </a:r>
          </a:p>
          <a:p>
            <a:pPr marL="514350" indent="-514350">
              <a:spcBef>
                <a:spcPts val="100"/>
              </a:spcBef>
              <a:buFont typeface="+mj-lt"/>
              <a:buAutoNum type="arabicPeriod"/>
            </a:pPr>
            <a:endParaRPr lang="en-US" sz="3200"/>
          </a:p>
          <a:p>
            <a:pPr marL="514350" indent="-514350">
              <a:spcBef>
                <a:spcPts val="100"/>
              </a:spcBef>
              <a:buFont typeface="+mj-lt"/>
              <a:buAutoNum type="arabicPeriod"/>
            </a:pPr>
            <a:r>
              <a:rPr lang="en-US" sz="3200"/>
              <a:t>What more can we find? </a:t>
            </a:r>
          </a:p>
        </p:txBody>
      </p:sp>
      <p:sp>
        <p:nvSpPr>
          <p:cNvPr id="10" name="TextBox 9"/>
          <p:cNvSpPr txBox="1"/>
          <p:nvPr/>
        </p:nvSpPr>
        <p:spPr>
          <a:xfrm>
            <a:off x="5958338" y="6351369"/>
            <a:ext cx="2931662" cy="369332"/>
          </a:xfrm>
          <a:prstGeom prst="rect">
            <a:avLst/>
          </a:prstGeom>
          <a:noFill/>
        </p:spPr>
        <p:txBody>
          <a:bodyPr wrap="square" rtlCol="0">
            <a:spAutoFit/>
          </a:bodyPr>
          <a:lstStyle/>
          <a:p>
            <a:r>
              <a:rPr lang="en-US"/>
              <a:t>visualthinkingstrategies.org</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Explain the images….</a:t>
            </a: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89515" y="1516698"/>
            <a:ext cx="3169920" cy="2377440"/>
          </a:xfrm>
          <a:prstGeom prst="rect">
            <a:avLst/>
          </a:prstGeom>
        </p:spPr>
      </p:pic>
      <p:pic>
        <p:nvPicPr>
          <p:cNvPr id="7" name="Picture 6" descr="abass-UNE.jpg"/>
          <p:cNvPicPr>
            <a:picLocks noChangeAspect="1"/>
          </p:cNvPicPr>
          <p:nvPr/>
        </p:nvPicPr>
        <p:blipFill>
          <a:blip r:embed="rId3"/>
          <a:stretch>
            <a:fillRect/>
          </a:stretch>
        </p:blipFill>
        <p:spPr>
          <a:xfrm>
            <a:off x="89517" y="4049537"/>
            <a:ext cx="3114415" cy="2157984"/>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3218464" y="4049537"/>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Que font-ils cet été ? Abass, 7 ans, Sénégalais</a:t>
            </a:r>
          </a:p>
        </p:txBody>
      </p:sp>
      <p:sp>
        <p:nvSpPr>
          <p:cNvPr id="6" name="Footer Placeholder 5"/>
          <p:cNvSpPr>
            <a:spLocks noGrp="1"/>
          </p:cNvSpPr>
          <p:nvPr>
            <p:ph type="ftr" sz="quarter" idx="11"/>
          </p:nvPr>
        </p:nvSpPr>
        <p:spPr/>
        <p:txBody>
          <a:bodyPr/>
          <a:lstStyle/>
          <a:p>
            <a:r>
              <a:rPr lang="en-US"/>
              <a:t>Laura Terrill</a:t>
            </a:r>
          </a:p>
        </p:txBody>
      </p:sp>
      <p:sp>
        <p:nvSpPr>
          <p:cNvPr id="9" name="Content Placeholder 8"/>
          <p:cNvSpPr>
            <a:spLocks noGrp="1"/>
          </p:cNvSpPr>
          <p:nvPr>
            <p:ph sz="quarter" idx="1"/>
          </p:nvPr>
        </p:nvSpPr>
        <p:spPr/>
        <p:txBody>
          <a:bodyPr/>
          <a:lstStyle/>
          <a:p>
            <a:pPr marL="0" indent="0">
              <a:spcBef>
                <a:spcPts val="100"/>
              </a:spcBef>
              <a:buNone/>
            </a:pPr>
            <a:r>
              <a:rPr lang="en-US" sz="2400"/>
              <a:t>Voici Abass, un Sénégalais de 7 ans qui habite à Dakar, la capitale du Sénégal. Il parle le wolof, la langue la plus courante au Sénégal. Mais il maîtrise aussi très bien le français. Dans son pays, les vacances durent trois mois: la chance!</a:t>
            </a:r>
          </a:p>
          <a:p>
            <a:pPr marL="0" indent="0">
              <a:spcBef>
                <a:spcPts val="100"/>
              </a:spcBef>
              <a:buNone/>
            </a:pPr>
            <a:r>
              <a:rPr lang="en-US" sz="2400">
                <a:solidFill>
                  <a:srgbClr val="0000FF"/>
                </a:solidFill>
              </a:rPr>
              <a:t>Here’s Abass, a Senegalese who is 7 years old who lives in Dakar, capital of Senegal. He speaks Wolof, the most common language in Senegal. But he also speaks French very well. In his country, the holidays last three months: luck!</a:t>
            </a:r>
          </a:p>
          <a:p>
            <a:endParaRPr lang="en-US"/>
          </a:p>
        </p:txBody>
      </p:sp>
      <p:sp>
        <p:nvSpPr>
          <p:cNvPr id="10" name="TextBox 9"/>
          <p:cNvSpPr txBox="1"/>
          <p:nvPr/>
        </p:nvSpPr>
        <p:spPr>
          <a:xfrm>
            <a:off x="2426411" y="6429552"/>
            <a:ext cx="6574774" cy="307777"/>
          </a:xfrm>
          <a:prstGeom prst="rect">
            <a:avLst/>
          </a:prstGeom>
          <a:noFill/>
        </p:spPr>
        <p:txBody>
          <a:bodyPr wrap="none" rtlCol="0">
            <a:spAutoFit/>
          </a:bodyPr>
          <a:lstStyle/>
          <a:p>
            <a:r>
              <a:rPr lang="en-US" sz="1400"/>
              <a:t>http://1jour1actu.com/monde/que-font-ils-cet-ete-abass-7-ans-senegalais-65837/ </a:t>
            </a:r>
          </a:p>
        </p:txBody>
      </p:sp>
      <p:pic>
        <p:nvPicPr>
          <p:cNvPr id="11" name="Picture 10" descr="Screen Shot 2015-08-07 at 2.13.37 PM.png"/>
          <p:cNvPicPr>
            <a:picLocks noChangeAspect="1"/>
          </p:cNvPicPr>
          <p:nvPr/>
        </p:nvPicPr>
        <p:blipFill>
          <a:blip r:embed="rId2"/>
          <a:stretch>
            <a:fillRect/>
          </a:stretch>
        </p:blipFill>
        <p:spPr>
          <a:xfrm>
            <a:off x="0" y="5077889"/>
            <a:ext cx="9144000" cy="1403952"/>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Que font-ils cet été ? Abass, 7 ans, Sénégalais</a:t>
            </a:r>
          </a:p>
        </p:txBody>
      </p:sp>
      <p:sp>
        <p:nvSpPr>
          <p:cNvPr id="6" name="Footer Placeholder 5"/>
          <p:cNvSpPr>
            <a:spLocks noGrp="1"/>
          </p:cNvSpPr>
          <p:nvPr>
            <p:ph type="ftr" sz="quarter" idx="11"/>
          </p:nvPr>
        </p:nvSpPr>
        <p:spPr/>
        <p:txBody>
          <a:bodyPr/>
          <a:lstStyle/>
          <a:p>
            <a:r>
              <a:rPr lang="en-US"/>
              <a:t>Laura Terrill</a:t>
            </a:r>
          </a:p>
        </p:txBody>
      </p:sp>
      <p:sp>
        <p:nvSpPr>
          <p:cNvPr id="9" name="Content Placeholder 8"/>
          <p:cNvSpPr>
            <a:spLocks noGrp="1"/>
          </p:cNvSpPr>
          <p:nvPr>
            <p:ph sz="quarter" idx="1"/>
          </p:nvPr>
        </p:nvSpPr>
        <p:spPr/>
        <p:txBody>
          <a:bodyPr>
            <a:normAutofit/>
          </a:bodyPr>
          <a:lstStyle/>
          <a:p>
            <a:pPr marL="0" indent="0">
              <a:spcBef>
                <a:spcPts val="0"/>
              </a:spcBef>
              <a:buNone/>
            </a:pPr>
            <a:r>
              <a:rPr lang="en-US" sz="2162" b="1"/>
              <a:t>Abass, est-ce que tu as des vacances cet été ?</a:t>
            </a:r>
          </a:p>
          <a:p>
            <a:pPr marL="0" indent="0">
              <a:spcBef>
                <a:spcPts val="0"/>
              </a:spcBef>
              <a:buNone/>
            </a:pPr>
            <a:r>
              <a:rPr lang="en-US" sz="2162"/>
              <a:t>Oui, mes vacances durent 3 mois. De juillet à septembre. C'est pareil pour la plupart des enfants sénégalais.</a:t>
            </a:r>
          </a:p>
          <a:p>
            <a:pPr marL="0" indent="0">
              <a:spcBef>
                <a:spcPts val="0"/>
              </a:spcBef>
              <a:buNone/>
            </a:pPr>
            <a:r>
              <a:rPr lang="en-US" sz="2162" b="1"/>
              <a:t>Que fais-tu pendant ces vacances ?</a:t>
            </a:r>
          </a:p>
          <a:p>
            <a:pPr marL="0" indent="0">
              <a:spcBef>
                <a:spcPts val="0"/>
              </a:spcBef>
              <a:buNone/>
            </a:pPr>
            <a:r>
              <a:rPr lang="en-US" sz="2162"/>
              <a:t>Comme toutes les vacances, je vais chez ma mémé qui habite à deux minutes de chez moi. Là-bas, c'est bien car il y a aussi mes cousins et mes cousines et on fait plein de jeux. On se lève vers 9 heures, on regarde des dessins animés en attendant que ma mémé prépare le petit déjeuner. Après, je me lave, je m'habille, et avec mes cousins, on va au cours de Coran (Abass est musulman). C'est obligatoire. Au retour, on se lave les mains, on déjeune et on fait une petite sieste. Puis, on joue, on dîne et le soir, je reste un peu avec les adultes au salon où je finis par m'endormir.</a:t>
            </a:r>
          </a:p>
          <a:p>
            <a:pPr marL="0" indent="0">
              <a:spcBef>
                <a:spcPts val="100"/>
              </a:spcBef>
              <a:buNone/>
            </a:pPr>
            <a:endParaRPr lang="en-US" sz="2400"/>
          </a:p>
          <a:p>
            <a:pPr marL="0" indent="0">
              <a:spcBef>
                <a:spcPts val="100"/>
              </a:spcBef>
              <a:buNone/>
            </a:pPr>
            <a:endParaRPr lang="en-US" sz="2400">
              <a:solidFill>
                <a:srgbClr val="0000FF"/>
              </a:solidFill>
            </a:endParaRPr>
          </a:p>
          <a:p>
            <a:endParaRPr lang="en-US"/>
          </a:p>
        </p:txBody>
      </p:sp>
      <p:sp>
        <p:nvSpPr>
          <p:cNvPr id="10" name="TextBox 9"/>
          <p:cNvSpPr txBox="1"/>
          <p:nvPr/>
        </p:nvSpPr>
        <p:spPr>
          <a:xfrm>
            <a:off x="2223211" y="6327952"/>
            <a:ext cx="6574774" cy="307777"/>
          </a:xfrm>
          <a:prstGeom prst="rect">
            <a:avLst/>
          </a:prstGeom>
          <a:noFill/>
        </p:spPr>
        <p:txBody>
          <a:bodyPr wrap="none" rtlCol="0">
            <a:spAutoFit/>
          </a:bodyPr>
          <a:lstStyle/>
          <a:p>
            <a:r>
              <a:rPr lang="en-US" sz="1400"/>
              <a:t>http://1jour1actu.com/monde/que-font-ils-cet-ete-abass-7-ans-senegalais-65837/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Que font-ils cet été ? Abass, 7 ans, Sénégalais</a:t>
            </a:r>
          </a:p>
        </p:txBody>
      </p:sp>
      <p:sp>
        <p:nvSpPr>
          <p:cNvPr id="6" name="Footer Placeholder 5"/>
          <p:cNvSpPr>
            <a:spLocks noGrp="1"/>
          </p:cNvSpPr>
          <p:nvPr>
            <p:ph type="ftr" sz="quarter" idx="11"/>
          </p:nvPr>
        </p:nvSpPr>
        <p:spPr/>
        <p:txBody>
          <a:bodyPr/>
          <a:lstStyle/>
          <a:p>
            <a:r>
              <a:rPr lang="en-US"/>
              <a:t>Laura Terrill</a:t>
            </a:r>
          </a:p>
        </p:txBody>
      </p:sp>
      <p:sp>
        <p:nvSpPr>
          <p:cNvPr id="9" name="Content Placeholder 8"/>
          <p:cNvSpPr>
            <a:spLocks noGrp="1"/>
          </p:cNvSpPr>
          <p:nvPr>
            <p:ph sz="quarter" idx="1"/>
          </p:nvPr>
        </p:nvSpPr>
        <p:spPr/>
        <p:txBody>
          <a:bodyPr>
            <a:normAutofit/>
          </a:bodyPr>
          <a:lstStyle/>
          <a:p>
            <a:pPr marL="0" indent="0">
              <a:spcBef>
                <a:spcPts val="0"/>
              </a:spcBef>
              <a:buNone/>
            </a:pPr>
            <a:r>
              <a:rPr lang="en-US" sz="2162" b="1"/>
              <a:t>Abass, do you have a vacation this summer?</a:t>
            </a:r>
          </a:p>
          <a:p>
            <a:pPr marL="0" indent="0">
              <a:spcBef>
                <a:spcPts val="0"/>
              </a:spcBef>
              <a:buNone/>
            </a:pPr>
            <a:r>
              <a:rPr lang="en-US" sz="2162"/>
              <a:t>Yes, my holidays last 3 months. From July to September. It's the same for most Senegalese children.</a:t>
            </a:r>
          </a:p>
          <a:p>
            <a:pPr marL="0" indent="0">
              <a:spcBef>
                <a:spcPts val="0"/>
              </a:spcBef>
              <a:buNone/>
            </a:pPr>
            <a:r>
              <a:rPr lang="en-US" sz="2162" b="1"/>
              <a:t>What do you do during the holidays?</a:t>
            </a:r>
          </a:p>
          <a:p>
            <a:pPr marL="0" indent="0">
              <a:spcBef>
                <a:spcPts val="0"/>
              </a:spcBef>
              <a:buNone/>
            </a:pPr>
            <a:r>
              <a:rPr lang="en-US" sz="2162"/>
              <a:t>Like all holidays, I go to my grandma who lives two minutes from my home. It’s great there because my cousins are also there play lots of games. We get up around 9 am, we watch cartoons while waiting for my grandma to fix breakfast. Afterwards, I wash, get dressed, and I go with my cousins to the Quran class (Abass is Muslim). It's obligatory. When we return, we wash our hands, we eat lunch and take a nap. Then we play, dine and in the evening, I stay with the adults in the living room for a little while where I end up falling asleep. </a:t>
            </a:r>
            <a:endParaRPr lang="en-US" sz="2400"/>
          </a:p>
          <a:p>
            <a:pPr marL="0" indent="0">
              <a:spcBef>
                <a:spcPts val="100"/>
              </a:spcBef>
              <a:buNone/>
            </a:pPr>
            <a:endParaRPr lang="en-US" sz="2400">
              <a:solidFill>
                <a:srgbClr val="0000FF"/>
              </a:solidFill>
            </a:endParaRPr>
          </a:p>
          <a:p>
            <a:endParaRPr lang="en-US"/>
          </a:p>
        </p:txBody>
      </p:sp>
      <p:sp>
        <p:nvSpPr>
          <p:cNvPr id="10" name="TextBox 9"/>
          <p:cNvSpPr txBox="1"/>
          <p:nvPr/>
        </p:nvSpPr>
        <p:spPr>
          <a:xfrm>
            <a:off x="2223211" y="6327952"/>
            <a:ext cx="6574774" cy="307777"/>
          </a:xfrm>
          <a:prstGeom prst="rect">
            <a:avLst/>
          </a:prstGeom>
          <a:noFill/>
        </p:spPr>
        <p:txBody>
          <a:bodyPr wrap="none" rtlCol="0">
            <a:spAutoFit/>
          </a:bodyPr>
          <a:lstStyle/>
          <a:p>
            <a:r>
              <a:rPr lang="en-US" sz="1400"/>
              <a:t>http://1jour1actu.com/monde/que-font-ils-cet-ete-abass-7-ans-senegalais-65837/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Que font-ils cet été ? Abass, 7 ans, Sénégalais</a:t>
            </a:r>
          </a:p>
        </p:txBody>
      </p:sp>
      <p:sp>
        <p:nvSpPr>
          <p:cNvPr id="6" name="Footer Placeholder 5"/>
          <p:cNvSpPr>
            <a:spLocks noGrp="1"/>
          </p:cNvSpPr>
          <p:nvPr>
            <p:ph type="ftr" sz="quarter" idx="11"/>
          </p:nvPr>
        </p:nvSpPr>
        <p:spPr/>
        <p:txBody>
          <a:bodyPr/>
          <a:lstStyle/>
          <a:p>
            <a:r>
              <a:rPr lang="en-US"/>
              <a:t>Laura Terrill</a:t>
            </a:r>
          </a:p>
        </p:txBody>
      </p:sp>
      <p:sp>
        <p:nvSpPr>
          <p:cNvPr id="9" name="Content Placeholder 8"/>
          <p:cNvSpPr>
            <a:spLocks noGrp="1"/>
          </p:cNvSpPr>
          <p:nvPr>
            <p:ph sz="quarter" idx="1"/>
          </p:nvPr>
        </p:nvSpPr>
        <p:spPr>
          <a:xfrm>
            <a:off x="612648" y="1600199"/>
            <a:ext cx="8153400" cy="4881641"/>
          </a:xfrm>
        </p:spPr>
        <p:txBody>
          <a:bodyPr>
            <a:normAutofit fontScale="62500" lnSpcReduction="20000"/>
          </a:bodyPr>
          <a:lstStyle/>
          <a:p>
            <a:pPr marL="0" indent="0">
              <a:lnSpc>
                <a:spcPct val="120000"/>
              </a:lnSpc>
              <a:spcBef>
                <a:spcPts val="0"/>
              </a:spcBef>
              <a:buNone/>
            </a:pPr>
            <a:r>
              <a:rPr lang="en-US" sz="2857" b="1"/>
              <a:t>Quelles sont tes activités favorites, pendant l'été?</a:t>
            </a:r>
          </a:p>
          <a:p>
            <a:pPr marL="0" indent="0">
              <a:lnSpc>
                <a:spcPct val="120000"/>
              </a:lnSpc>
              <a:spcBef>
                <a:spcPts val="0"/>
              </a:spcBef>
              <a:buNone/>
            </a:pPr>
            <a:r>
              <a:rPr lang="en-US" sz="2857"/>
              <a:t>J'adore le foot de quartier et les sorties à la plage avec toute ma famille. J'aime aussi jouer aux billes et aller jouer aux jeux vidéos au centre commercial près de chez moi.</a:t>
            </a:r>
          </a:p>
          <a:p>
            <a:pPr marL="0" indent="0">
              <a:lnSpc>
                <a:spcPct val="120000"/>
              </a:lnSpc>
              <a:spcBef>
                <a:spcPts val="0"/>
              </a:spcBef>
              <a:buNone/>
            </a:pPr>
            <a:r>
              <a:rPr lang="en-US" sz="2857" b="1"/>
              <a:t>Quel temps fait-il, chez toi, l'été?</a:t>
            </a:r>
          </a:p>
          <a:p>
            <a:pPr marL="0" indent="0">
              <a:lnSpc>
                <a:spcPct val="120000"/>
              </a:lnSpc>
              <a:spcBef>
                <a:spcPts val="0"/>
              </a:spcBef>
              <a:buNone/>
            </a:pPr>
            <a:r>
              <a:rPr lang="en-US" sz="2857"/>
              <a:t>Au Sénégal, il fait très chaud et on a du soleil toute la journée. Le soir, il fait un peu plus frais.</a:t>
            </a:r>
          </a:p>
          <a:p>
            <a:pPr marL="0" indent="0">
              <a:lnSpc>
                <a:spcPct val="120000"/>
              </a:lnSpc>
              <a:spcBef>
                <a:spcPts val="0"/>
              </a:spcBef>
              <a:buNone/>
            </a:pPr>
            <a:r>
              <a:rPr lang="en-US" sz="2857" b="1"/>
              <a:t>Quels sont tes plats préférés pendant les vacances?</a:t>
            </a:r>
          </a:p>
          <a:p>
            <a:pPr marL="0" indent="0">
              <a:lnSpc>
                <a:spcPct val="120000"/>
              </a:lnSpc>
              <a:spcBef>
                <a:spcPts val="0"/>
              </a:spcBef>
              <a:buNone/>
            </a:pPr>
            <a:r>
              <a:rPr lang="en-US" sz="2857"/>
              <a:t>J'aime bien manger le thiéboudienne et le mafé qui sont des plats de mon pays. J'aime bien aussi les pizzas et les mangues. En boisson, ce que je préfère, c'est le bouye (jus avec la pulpe du fruit du baobab) et le bissap (à base de fleurs d'hibiscus) ; mais pas le jus de gingembre, car c'est trop fort pour moi.</a:t>
            </a:r>
          </a:p>
          <a:p>
            <a:pPr marL="0" indent="0">
              <a:lnSpc>
                <a:spcPct val="120000"/>
              </a:lnSpc>
              <a:spcBef>
                <a:spcPts val="0"/>
              </a:spcBef>
              <a:buNone/>
            </a:pPr>
            <a:r>
              <a:rPr lang="en-US" sz="2857" b="1"/>
              <a:t>Pour finir, peux-tu dire une petite phrase en wolof pour les lecteurs d'</a:t>
            </a:r>
            <a:r>
              <a:rPr lang="en-US" sz="2857" b="1" i="1"/>
              <a:t>1jour1actu</a:t>
            </a:r>
            <a:r>
              <a:rPr lang="en-US" sz="2857" b="1"/>
              <a:t>?</a:t>
            </a:r>
          </a:p>
          <a:p>
            <a:pPr marL="0" indent="0">
              <a:lnSpc>
                <a:spcPct val="120000"/>
              </a:lnSpc>
              <a:spcBef>
                <a:spcPts val="0"/>
              </a:spcBef>
              <a:buNone/>
            </a:pPr>
            <a:r>
              <a:rPr lang="en-US" sz="2857" i="1"/>
              <a:t>« Yaroulène té déguale sène pape ak sène yaye niom rek nio kham li bakh si yène »</a:t>
            </a:r>
            <a:r>
              <a:rPr lang="en-US" sz="2857"/>
              <a:t>, ce qui signifie en français: «Écoutez vos papas et vos mamans car eux seuls savent ce qui est bon ou mauvais pour les enfants! »</a:t>
            </a:r>
          </a:p>
          <a:p>
            <a:endParaRPr lang="en-US" sz="2400"/>
          </a:p>
          <a:p>
            <a:endParaRPr lang="en-US" sz="2400"/>
          </a:p>
          <a:p>
            <a:pPr marL="0" indent="0">
              <a:spcBef>
                <a:spcPts val="100"/>
              </a:spcBef>
              <a:buNone/>
            </a:pPr>
            <a:endParaRPr lang="en-US" sz="2400">
              <a:solidFill>
                <a:srgbClr val="0000FF"/>
              </a:solidFill>
            </a:endParaRPr>
          </a:p>
          <a:p>
            <a:endParaRPr lang="en-US"/>
          </a:p>
        </p:txBody>
      </p:sp>
      <p:sp>
        <p:nvSpPr>
          <p:cNvPr id="10" name="TextBox 9"/>
          <p:cNvSpPr txBox="1"/>
          <p:nvPr/>
        </p:nvSpPr>
        <p:spPr>
          <a:xfrm>
            <a:off x="2223211" y="6327952"/>
            <a:ext cx="6574774" cy="307777"/>
          </a:xfrm>
          <a:prstGeom prst="rect">
            <a:avLst/>
          </a:prstGeom>
          <a:noFill/>
        </p:spPr>
        <p:txBody>
          <a:bodyPr wrap="none" rtlCol="0">
            <a:spAutoFit/>
          </a:bodyPr>
          <a:lstStyle/>
          <a:p>
            <a:r>
              <a:rPr lang="en-US" sz="1400"/>
              <a:t>http://1jour1actu.com/monde/que-font-ils-cet-ete-abass-7-ans-senegalais-65837/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Explain the images….</a:t>
            </a: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89515" y="1516698"/>
            <a:ext cx="3169920" cy="2377440"/>
          </a:xfrm>
          <a:prstGeom prst="rect">
            <a:avLst/>
          </a:prstGeom>
        </p:spPr>
      </p:pic>
      <p:pic>
        <p:nvPicPr>
          <p:cNvPr id="7" name="Picture 6" descr="abass-UNE.jpg"/>
          <p:cNvPicPr>
            <a:picLocks noChangeAspect="1"/>
          </p:cNvPicPr>
          <p:nvPr/>
        </p:nvPicPr>
        <p:blipFill>
          <a:blip r:embed="rId3"/>
          <a:stretch>
            <a:fillRect/>
          </a:stretch>
        </p:blipFill>
        <p:spPr>
          <a:xfrm>
            <a:off x="89517" y="4049537"/>
            <a:ext cx="3114415" cy="2157984"/>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3218464" y="4049537"/>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a:t>Brainstorm vocabulary, create questions </a:t>
            </a:r>
          </a:p>
        </p:txBody>
      </p:sp>
      <p:sp>
        <p:nvSpPr>
          <p:cNvPr id="3" name="Footer Placeholder 2"/>
          <p:cNvSpPr>
            <a:spLocks noGrp="1"/>
          </p:cNvSpPr>
          <p:nvPr>
            <p:ph type="ftr" sz="quarter" idx="11"/>
          </p:nvPr>
        </p:nvSpPr>
        <p:spPr/>
        <p:txBody>
          <a:bodyPr/>
          <a:lstStyle/>
          <a:p>
            <a:r>
              <a:rPr lang="en-US"/>
              <a:t>Laura Terrill</a:t>
            </a:r>
          </a:p>
        </p:txBody>
      </p:sp>
      <p:sp>
        <p:nvSpPr>
          <p:cNvPr id="7" name="Content Placeholder 6"/>
          <p:cNvSpPr>
            <a:spLocks noGrp="1"/>
          </p:cNvSpPr>
          <p:nvPr>
            <p:ph sz="quarter" idx="1"/>
          </p:nvPr>
        </p:nvSpPr>
        <p:spPr/>
        <p:txBody>
          <a:bodyPr/>
          <a:lstStyle/>
          <a:p>
            <a:endParaRPr lang="en-US"/>
          </a:p>
        </p:txBody>
      </p:sp>
      <p:pic>
        <p:nvPicPr>
          <p:cNvPr id="9" name="Picture 8" descr="29f52b96bdde22ecb044500256e71b22_article-1.jpg"/>
          <p:cNvPicPr>
            <a:picLocks noChangeAspect="1"/>
          </p:cNvPicPr>
          <p:nvPr/>
        </p:nvPicPr>
        <p:blipFill>
          <a:blip r:embed="rId2"/>
          <a:stretch>
            <a:fillRect/>
          </a:stretch>
        </p:blipFill>
        <p:spPr>
          <a:xfrm>
            <a:off x="636817" y="1638300"/>
            <a:ext cx="8001000" cy="4495800"/>
          </a:xfrm>
          <a:prstGeom prst="rect">
            <a:avLst/>
          </a:prstGeom>
        </p:spPr>
      </p:pic>
      <p:sp>
        <p:nvSpPr>
          <p:cNvPr id="10" name="TextBox 9"/>
          <p:cNvSpPr txBox="1"/>
          <p:nvPr/>
        </p:nvSpPr>
        <p:spPr>
          <a:xfrm>
            <a:off x="1651000" y="6286928"/>
            <a:ext cx="7193070" cy="523220"/>
          </a:xfrm>
          <a:prstGeom prst="rect">
            <a:avLst/>
          </a:prstGeom>
          <a:noFill/>
        </p:spPr>
        <p:txBody>
          <a:bodyPr wrap="none" rtlCol="0">
            <a:spAutoFit/>
          </a:bodyPr>
          <a:lstStyle/>
          <a:p>
            <a:r>
              <a:rPr lang="en-US" sz="1400"/>
              <a:t>http://actualidad.rt.com/sociedad/view/118840-selfie-peligroso-telefono-foto-video-toros</a:t>
            </a:r>
          </a:p>
          <a:p>
            <a:endParaRPr lang="en-US" sz="1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0800"/>
            <a:ext cx="8153400" cy="990600"/>
          </a:xfrm>
        </p:spPr>
        <p:txBody>
          <a:bodyPr>
            <a:normAutofit fontScale="90000"/>
          </a:bodyPr>
          <a:lstStyle/>
          <a:p>
            <a:pPr algn="ctr"/>
            <a:r>
              <a:rPr lang="en-US"/>
              <a:t>IPA Interpretive Comprehension</a:t>
            </a:r>
            <a:br>
              <a:rPr lang="en-US"/>
            </a:br>
            <a:r>
              <a:rPr lang="en-US" sz="3111"/>
              <a:t>Figurative Comprehension</a:t>
            </a:r>
          </a:p>
        </p:txBody>
      </p:sp>
      <p:graphicFrame>
        <p:nvGraphicFramePr>
          <p:cNvPr id="6" name="Content Placeholder 5"/>
          <p:cNvGraphicFramePr>
            <a:graphicFrameLocks noGrp="1"/>
          </p:cNvGraphicFramePr>
          <p:nvPr>
            <p:ph sz="quarter" idx="1"/>
          </p:nvPr>
        </p:nvGraphicFramePr>
        <p:xfrm>
          <a:off x="127000" y="1181100"/>
          <a:ext cx="8890000" cy="5490820"/>
        </p:xfrm>
        <a:graphic>
          <a:graphicData uri="http://schemas.openxmlformats.org/drawingml/2006/table">
            <a:tbl>
              <a:tblPr firstRow="1" bandRow="1">
                <a:tableStyleId>{5C22544A-7EE6-4342-B048-85BDC9FD1C3A}</a:tableStyleId>
              </a:tblPr>
              <a:tblGrid>
                <a:gridCol w="1231900"/>
                <a:gridCol w="1790700"/>
                <a:gridCol w="1854200"/>
                <a:gridCol w="2098675"/>
                <a:gridCol w="1914525"/>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200" b="1">
                          <a:latin typeface="+mn-lt"/>
                          <a:ea typeface="Calibri"/>
                          <a:cs typeface="Times New Roman"/>
                        </a:rPr>
                        <a:t>Organizational Features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and provides an appropriate rationale.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rationale misses some key points.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in part the organizational feature(s) of the text; rationale may miss some key points.  Or, identifies the organizational feature(s) but rationale is not provided.</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Attempts to identify the organizational feature(s) of the text but is not successful.</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Guessing Meaning from Context</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Inferences are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some may not be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many are not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of meaning of unfamiliar words and phrases are largely inaccurate or lacking.</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Inferences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highly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partially complete and/or partially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Makes a few plausible inferences regarding the text’s meaning.</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and interpretations of the text’s meaning are largely incomplete and/or not plausible.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Author’s Perspective</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detailed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but justification is either inappropriate or incomplete.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Unable to identify the author’s perspective.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Cultural Perspectives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cultural perspectives/norms accurately.  Provides a detailed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Connects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Provides a minimal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Identification of cultural perspectives/norms is mostly superficial or lacking.  And/or connection of cultural practices/products to perspectives is superficial or lacking.</a:t>
                      </a:r>
                    </a:p>
                  </a:txBody>
                  <a:tcPr marL="68580" marR="68580" marT="0" marB="0"/>
                </a:tc>
              </a:tr>
            </a:tbl>
          </a:graphicData>
        </a:graphic>
      </p:graphicFrame>
      <p:sp>
        <p:nvSpPr>
          <p:cNvPr id="5" name="Footer Placeholder 4"/>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Before Reading: Prediction</a:t>
            </a:r>
          </a:p>
        </p:txBody>
      </p:sp>
      <p:sp>
        <p:nvSpPr>
          <p:cNvPr id="3" name="Footer Placeholder 2"/>
          <p:cNvSpPr>
            <a:spLocks noGrp="1"/>
          </p:cNvSpPr>
          <p:nvPr>
            <p:ph type="ftr" sz="quarter" idx="11"/>
          </p:nvPr>
        </p:nvSpPr>
        <p:spPr/>
        <p:txBody>
          <a:bodyPr/>
          <a:lstStyle/>
          <a:p>
            <a:r>
              <a:rPr lang="en-US"/>
              <a:t>Laura Terrill</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141750" y="2349500"/>
            <a:ext cx="5008100" cy="2761488"/>
          </a:xfrm>
        </p:spPr>
      </p:pic>
      <p:sp>
        <p:nvSpPr>
          <p:cNvPr id="7" name="Content Placeholder 6"/>
          <p:cNvSpPr>
            <a:spLocks noGrp="1"/>
          </p:cNvSpPr>
          <p:nvPr>
            <p:ph sz="quarter" idx="4294967295"/>
          </p:nvPr>
        </p:nvSpPr>
        <p:spPr>
          <a:xfrm>
            <a:off x="5226050" y="1589088"/>
            <a:ext cx="3917950" cy="4841875"/>
          </a:xfrm>
        </p:spPr>
        <p:txBody>
          <a:bodyPr>
            <a:normAutofit fontScale="92500" lnSpcReduction="10000"/>
          </a:bodyPr>
          <a:lstStyle/>
          <a:p>
            <a:pPr marL="457200" indent="-457200"/>
            <a:r>
              <a:rPr lang="en-US" sz="2400"/>
              <a:t>Students write: </a:t>
            </a:r>
          </a:p>
          <a:p>
            <a:pPr marL="1051560" lvl="2" indent="-457200"/>
            <a:r>
              <a:rPr lang="en-US" sz="2162"/>
              <a:t>headline</a:t>
            </a:r>
          </a:p>
          <a:p>
            <a:pPr marL="1051560" lvl="2" indent="-457200"/>
            <a:r>
              <a:rPr lang="en-US" sz="2162"/>
              <a:t>photo caption</a:t>
            </a:r>
          </a:p>
          <a:p>
            <a:pPr marL="1051560" lvl="2" indent="-457200"/>
            <a:r>
              <a:rPr lang="en-US" sz="2162"/>
              <a:t>first paragraph or lines of article</a:t>
            </a:r>
          </a:p>
          <a:p>
            <a:pPr marL="457200" indent="-457200"/>
            <a:r>
              <a:rPr lang="en-US" sz="2400"/>
              <a:t>Students then share what they have written with other students/groups. Students predict which version is most likely. </a:t>
            </a:r>
          </a:p>
          <a:p>
            <a:pPr marL="457200" indent="-457200"/>
            <a:r>
              <a:rPr lang="en-US" sz="2400"/>
              <a:t>Students read the actual article and compare. </a:t>
            </a:r>
          </a:p>
          <a:p>
            <a:pPr marL="457200" indent="-457200"/>
            <a:r>
              <a:rPr lang="en-US" sz="2400"/>
              <a:t>They add useful vocabulary to personal vocabulary. </a:t>
            </a:r>
          </a:p>
          <a:p>
            <a:endParaRPr lang="en-US" sz="240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During reading</a:t>
            </a:r>
          </a:p>
        </p:txBody>
      </p:sp>
      <p:sp>
        <p:nvSpPr>
          <p:cNvPr id="3" name="Footer Placeholder 2"/>
          <p:cNvSpPr>
            <a:spLocks noGrp="1"/>
          </p:cNvSpPr>
          <p:nvPr>
            <p:ph type="ftr" sz="quarter" idx="11"/>
          </p:nvPr>
        </p:nvSpPr>
        <p:spPr/>
        <p:txBody>
          <a:bodyPr/>
          <a:lstStyle/>
          <a:p>
            <a:r>
              <a:rPr lang="en-US"/>
              <a:t>Laura Terrill</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383762" y="1778000"/>
            <a:ext cx="4842288" cy="2670048"/>
          </a:xfrm>
        </p:spPr>
      </p:pic>
      <p:sp>
        <p:nvSpPr>
          <p:cNvPr id="7" name="Content Placeholder 6"/>
          <p:cNvSpPr>
            <a:spLocks noGrp="1"/>
          </p:cNvSpPr>
          <p:nvPr>
            <p:ph sz="quarter" idx="4294967295"/>
          </p:nvPr>
        </p:nvSpPr>
        <p:spPr>
          <a:xfrm>
            <a:off x="5226050" y="1589088"/>
            <a:ext cx="3917950" cy="4841875"/>
          </a:xfrm>
        </p:spPr>
        <p:txBody>
          <a:bodyPr>
            <a:normAutofit/>
          </a:bodyPr>
          <a:lstStyle/>
          <a:p>
            <a:pPr marL="457200" indent="-457200"/>
            <a:r>
              <a:rPr lang="en-US" sz="2400"/>
              <a:t>Students read the actual article and compare to their versions. </a:t>
            </a:r>
          </a:p>
          <a:p>
            <a:pPr marL="457200" indent="-457200"/>
            <a:r>
              <a:rPr lang="en-US" sz="2400"/>
              <a:t>They work with ACTIVE strategies as they read. </a:t>
            </a:r>
          </a:p>
          <a:p>
            <a:pPr marL="457200" indent="-457200"/>
            <a:r>
              <a:rPr lang="en-US" sz="2400"/>
              <a:t>They add useful vocabulary to personal vocabulary. </a:t>
            </a:r>
          </a:p>
          <a:p>
            <a:endParaRPr lang="en-US" sz="2400"/>
          </a:p>
        </p:txBody>
      </p:sp>
      <p:sp>
        <p:nvSpPr>
          <p:cNvPr id="9" name="TextBox 8"/>
          <p:cNvSpPr txBox="1"/>
          <p:nvPr/>
        </p:nvSpPr>
        <p:spPr>
          <a:xfrm>
            <a:off x="609600" y="5146936"/>
            <a:ext cx="791210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b="1">
                <a:solidFill>
                  <a:schemeClr val="tx1"/>
                </a:solidFill>
              </a:rPr>
              <a:t>ACTIVE</a:t>
            </a:r>
          </a:p>
          <a:p>
            <a:pPr algn="ctr"/>
            <a:r>
              <a:rPr lang="en-US"/>
              <a:t>Ask questions, make connections, track down most important words or ideas, </a:t>
            </a:r>
          </a:p>
          <a:p>
            <a:pPr algn="ctr"/>
            <a:r>
              <a:rPr lang="en-US"/>
              <a:t>make inferences, visualize, extend their learning</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a:t>El video más peligroso: un joven se graba mientras es perseguido por toros</a:t>
            </a:r>
          </a:p>
        </p:txBody>
      </p:sp>
      <p:sp>
        <p:nvSpPr>
          <p:cNvPr id="3" name="Footer Placeholder 2"/>
          <p:cNvSpPr>
            <a:spLocks noGrp="1"/>
          </p:cNvSpPr>
          <p:nvPr>
            <p:ph type="ftr" sz="quarter" idx="11"/>
          </p:nvPr>
        </p:nvSpPr>
        <p:spPr/>
        <p:txBody>
          <a:bodyPr/>
          <a:lstStyle/>
          <a:p>
            <a:r>
              <a:rPr lang="en-US"/>
              <a:t>Laura Terrill</a:t>
            </a:r>
          </a:p>
        </p:txBody>
      </p:sp>
      <p:sp>
        <p:nvSpPr>
          <p:cNvPr id="11" name="Content Placeholder 10"/>
          <p:cNvSpPr>
            <a:spLocks noGrp="1"/>
          </p:cNvSpPr>
          <p:nvPr>
            <p:ph sz="quarter" idx="1"/>
          </p:nvPr>
        </p:nvSpPr>
        <p:spPr/>
        <p:txBody>
          <a:bodyPr>
            <a:normAutofit fontScale="77500" lnSpcReduction="20000"/>
          </a:bodyPr>
          <a:lstStyle/>
          <a:p>
            <a:pPr marL="0" indent="0">
              <a:buNone/>
            </a:pPr>
            <a:r>
              <a:rPr lang="en-US" b="1"/>
              <a:t>Un joven en EE.UU. capturó en su teléfono inteligente el momento en el que estaba siendo perseguido por varios toros mientras participaba en un encierro.</a:t>
            </a:r>
            <a:endParaRPr lang="en-US"/>
          </a:p>
          <a:p>
            <a:pPr marL="0" indent="0">
              <a:buNone/>
            </a:pPr>
            <a:r>
              <a:rPr lang="en-US"/>
              <a:t>El chico, llamado Christian, presume de haberse tomado el '</a:t>
            </a:r>
            <a:r>
              <a:rPr lang="en-US">
                <a:hlinkClick r:id="rId2"/>
              </a:rPr>
              <a:t>selfie</a:t>
            </a:r>
            <a:r>
              <a:rPr lang="en-US"/>
              <a:t>' más peligroso que se haya capturado jamás. El muchacho decidió filmarse a sí mismo con su teléfono móvil mientras participaba en el Houston Bull Run, un evento que se celebra en Texas y que recuerda a los encierros que tienen lugar durante las fiestas de San Fermín en Pamplona, España. </a:t>
            </a:r>
          </a:p>
          <a:p>
            <a:pPr marL="0" indent="0">
              <a:buNone/>
            </a:pPr>
            <a:r>
              <a:rPr lang="en-US"/>
              <a:t> </a:t>
            </a:r>
          </a:p>
          <a:p>
            <a:pPr marL="0" indent="0">
              <a:buNone/>
            </a:pPr>
            <a:r>
              <a:rPr lang="en-US"/>
              <a:t>Uno de los espectadores fotografió al muchacho en el momento en el que el joven corría y se grababa, y colgó la imagen en el portal </a:t>
            </a:r>
            <a:r>
              <a:rPr lang="en-US">
                <a:hlinkClick r:id="rId3"/>
              </a:rPr>
              <a:t>Reddit</a:t>
            </a:r>
            <a:r>
              <a:rPr lang="en-US"/>
              <a:t>. Más adelante, otro internauta compartió un enlace al vídeo que grabó Christian con su 'smatphone'. </a:t>
            </a:r>
          </a:p>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584200" y="2755900"/>
            <a:ext cx="3552952" cy="4648200"/>
          </a:xfrm>
        </p:spPr>
        <p:txBody>
          <a:bodyPr>
            <a:normAutofit/>
          </a:bodyPr>
          <a:lstStyle/>
          <a:p>
            <a:r>
              <a:rPr lang="en-US" sz="2400"/>
              <a:t>Role play an interview with this young man. </a:t>
            </a:r>
          </a:p>
          <a:p>
            <a:r>
              <a:rPr lang="en-US" sz="2400"/>
              <a:t>Share your opinions about the actions of this person. Talk over the “dangerous” things you have done.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descr="Screen Shot 2015-09-25 at 5.32.20 PM.png"/>
          <p:cNvPicPr>
            <a:picLocks noChangeAspect="1"/>
          </p:cNvPicPr>
          <p:nvPr/>
        </p:nvPicPr>
        <p:blipFill>
          <a:blip r:embed="rId2"/>
          <a:stretch>
            <a:fillRect/>
          </a:stretch>
        </p:blipFill>
        <p:spPr>
          <a:xfrm>
            <a:off x="2959100" y="3988879"/>
            <a:ext cx="4246439" cy="2807208"/>
          </a:xfrm>
          <a:prstGeom prst="rect">
            <a:avLst/>
          </a:prstGeom>
        </p:spPr>
      </p:pic>
      <p:sp>
        <p:nvSpPr>
          <p:cNvPr id="8" name="Title 7"/>
          <p:cNvSpPr>
            <a:spLocks noGrp="1"/>
          </p:cNvSpPr>
          <p:nvPr>
            <p:ph type="title"/>
          </p:nvPr>
        </p:nvSpPr>
        <p:spPr/>
        <p:txBody>
          <a:bodyPr>
            <a:normAutofit/>
          </a:bodyPr>
          <a:lstStyle/>
          <a:p>
            <a:r>
              <a:rPr lang="en-US"/>
              <a:t>Cumpleaños con un gusto especial</a:t>
            </a:r>
          </a:p>
        </p:txBody>
      </p:sp>
      <p:sp>
        <p:nvSpPr>
          <p:cNvPr id="5" name="Footer Placeholder 4"/>
          <p:cNvSpPr>
            <a:spLocks noGrp="1"/>
          </p:cNvSpPr>
          <p:nvPr>
            <p:ph type="ftr" sz="quarter" idx="11"/>
          </p:nvPr>
        </p:nvSpPr>
        <p:spPr/>
        <p:txBody>
          <a:bodyPr/>
          <a:lstStyle/>
          <a:p>
            <a:r>
              <a:rPr lang="en-US"/>
              <a:t>Laura Terrill</a:t>
            </a:r>
          </a:p>
        </p:txBody>
      </p:sp>
      <p:pic>
        <p:nvPicPr>
          <p:cNvPr id="13" name="Picture 12" descr="Screen Shot 2015-09-25 at 5.23.26 PM.png"/>
          <p:cNvPicPr>
            <a:picLocks noChangeAspect="1"/>
          </p:cNvPicPr>
          <p:nvPr/>
        </p:nvPicPr>
        <p:blipFill>
          <a:blip r:embed="rId3"/>
          <a:stretch>
            <a:fillRect/>
          </a:stretch>
        </p:blipFill>
        <p:spPr>
          <a:xfrm>
            <a:off x="2033533" y="1658112"/>
            <a:ext cx="4165633" cy="2761488"/>
          </a:xfrm>
          <a:prstGeom prst="rect">
            <a:avLst/>
          </a:prstGeom>
        </p:spPr>
      </p:pic>
      <p:pic>
        <p:nvPicPr>
          <p:cNvPr id="14" name="Picture 13" descr="Screen Shot 2015-09-25 at 5.23.41 PM.png"/>
          <p:cNvPicPr>
            <a:picLocks noChangeAspect="1"/>
          </p:cNvPicPr>
          <p:nvPr/>
        </p:nvPicPr>
        <p:blipFill>
          <a:blip r:embed="rId4"/>
          <a:stretch>
            <a:fillRect/>
          </a:stretch>
        </p:blipFill>
        <p:spPr>
          <a:xfrm>
            <a:off x="270357" y="4406663"/>
            <a:ext cx="3526352" cy="2313432"/>
          </a:xfrm>
          <a:prstGeom prst="rect">
            <a:avLst/>
          </a:prstGeom>
        </p:spPr>
      </p:pic>
      <p:pic>
        <p:nvPicPr>
          <p:cNvPr id="15" name="Picture 14" descr="Screen Shot 2015-09-25 at 5.24.11 PM.png"/>
          <p:cNvPicPr>
            <a:picLocks noChangeAspect="1"/>
          </p:cNvPicPr>
          <p:nvPr/>
        </p:nvPicPr>
        <p:blipFill>
          <a:blip r:embed="rId5"/>
          <a:stretch>
            <a:fillRect/>
          </a:stretch>
        </p:blipFill>
        <p:spPr>
          <a:xfrm>
            <a:off x="6144891" y="1658112"/>
            <a:ext cx="2984075" cy="4572000"/>
          </a:xfrm>
          <a:prstGeom prst="rect">
            <a:avLst/>
          </a:prstGeom>
        </p:spPr>
      </p:pic>
      <p:pic>
        <p:nvPicPr>
          <p:cNvPr id="10" name="Picture 9" descr="86482809.jpg"/>
          <p:cNvPicPr>
            <a:picLocks noChangeAspect="1"/>
          </p:cNvPicPr>
          <p:nvPr/>
        </p:nvPicPr>
        <p:blipFill>
          <a:blip r:embed="rId6"/>
          <a:stretch>
            <a:fillRect/>
          </a:stretch>
        </p:blipFill>
        <p:spPr>
          <a:xfrm>
            <a:off x="215900" y="1658112"/>
            <a:ext cx="2743200" cy="274320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a:t>Cumpleaños con un gusto especial</a:t>
            </a:r>
          </a:p>
        </p:txBody>
      </p:sp>
      <p:sp>
        <p:nvSpPr>
          <p:cNvPr id="17" name="Content Placeholder 16"/>
          <p:cNvSpPr>
            <a:spLocks noGrp="1"/>
          </p:cNvSpPr>
          <p:nvPr>
            <p:ph sz="quarter" idx="1"/>
          </p:nvPr>
        </p:nvSpPr>
        <p:spPr>
          <a:xfrm>
            <a:off x="254000" y="2413000"/>
            <a:ext cx="3352800" cy="3122133"/>
          </a:xfrm>
        </p:spPr>
        <p:txBody>
          <a:bodyPr>
            <a:normAutofit/>
          </a:bodyPr>
          <a:lstStyle/>
          <a:p>
            <a:r>
              <a:rPr lang="en-US" sz="2400"/>
              <a:t>Pensar en el cumpleaños </a:t>
            </a:r>
          </a:p>
          <a:p>
            <a:r>
              <a:rPr lang="en-US" sz="2400"/>
              <a:t>Emoción y adrenalina</a:t>
            </a:r>
          </a:p>
          <a:p>
            <a:r>
              <a:rPr lang="en-US" sz="2400"/>
              <a:t>Viajes y recuerdos</a:t>
            </a:r>
          </a:p>
          <a:p>
            <a:r>
              <a:rPr lang="en-US" sz="2400"/>
              <a:t>Fiesta con amigos</a:t>
            </a:r>
          </a:p>
          <a:p>
            <a:endParaRPr lang="en-US" sz="2400"/>
          </a:p>
          <a:p>
            <a:endParaRPr lang="en-US" sz="2400"/>
          </a:p>
          <a:p>
            <a:endParaRPr lang="en-US" sz="2400"/>
          </a:p>
        </p:txBody>
      </p:sp>
      <p:sp>
        <p:nvSpPr>
          <p:cNvPr id="5" name="Footer Placeholder 4"/>
          <p:cNvSpPr>
            <a:spLocks noGrp="1"/>
          </p:cNvSpPr>
          <p:nvPr>
            <p:ph type="ftr" sz="quarter" idx="17"/>
          </p:nvPr>
        </p:nvSpPr>
        <p:spPr/>
        <p:txBody>
          <a:bodyPr/>
          <a:lstStyle/>
          <a:p>
            <a:r>
              <a:rPr lang="en-US"/>
              <a:t>Laura Terrill</a:t>
            </a:r>
          </a:p>
        </p:txBody>
      </p:sp>
      <p:sp>
        <p:nvSpPr>
          <p:cNvPr id="16" name="Rectangle 15"/>
          <p:cNvSpPr/>
          <p:nvPr/>
        </p:nvSpPr>
        <p:spPr>
          <a:xfrm>
            <a:off x="3606800" y="1676400"/>
            <a:ext cx="5156200" cy="4524315"/>
          </a:xfrm>
          <a:prstGeom prst="rect">
            <a:avLst/>
          </a:prstGeom>
          <a:ln/>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400"/>
              <a:t>Puedes celebrar un cumpleaños extremo, pidiendo que te regalen esa experiencia con la que sueñas desde niño. Las opciones son muchas. Las más comunes son paracaidismo, parapente, montañismo o alguna actividad acuática. También puedes generar un poco de adrenalina y pasar un buen momento con los tuyos en un parque de diversiones, disfrutando de juegos como la montaña rusa.</a:t>
            </a:r>
          </a:p>
          <a:p>
            <a:endParaRPr lang="en-US" sz="240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584200" y="2755900"/>
            <a:ext cx="3552952" cy="3675062"/>
          </a:xfrm>
        </p:spPr>
        <p:txBody>
          <a:bodyPr>
            <a:normAutofit/>
          </a:bodyPr>
          <a:lstStyle/>
          <a:p>
            <a:r>
              <a:rPr lang="en-US" sz="2400"/>
              <a:t>Talk with a partner to find similarities in how you like/don’t like to celebrate birthdays. Comment on likes, dislikes, preferences.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Create an image that captures your ideal birthday celebration. Write the explanation of the event so that others are able to understand the image.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9" name="Picture 8" descr="Screen Shot 2015-09-25 at 5.23.41 PM.png"/>
          <p:cNvPicPr>
            <a:picLocks noChangeAspect="1"/>
          </p:cNvPicPr>
          <p:nvPr/>
        </p:nvPicPr>
        <p:blipFill>
          <a:blip r:embed="rId2"/>
          <a:stretch>
            <a:fillRect/>
          </a:stretch>
        </p:blipFill>
        <p:spPr>
          <a:xfrm>
            <a:off x="6225337" y="109184"/>
            <a:ext cx="2690063" cy="1764792"/>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Décrivez la famille….</a:t>
            </a:r>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descr="Bear-family-jumps-into-familys-paddling-pool.jpg"/>
          <p:cNvPicPr>
            <a:picLocks noGrp="1" noChangeAspect="1"/>
          </p:cNvPicPr>
          <p:nvPr>
            <p:ph sz="quarter" idx="1"/>
          </p:nvPr>
        </p:nvPicPr>
        <p:blipFill>
          <a:blip r:embed="rId2"/>
          <a:srcRect l="-10305" r="-10305"/>
          <a:stretch>
            <a:fillRect/>
          </a:stretch>
        </p:blip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Une famille d'ours se rafraîchissent dans une piscine privée de </a:t>
            </a:r>
            <a:r>
              <a:rPr lang="en-US" smtClean="0">
                <a:solidFill>
                  <a:srgbClr val="FF0000"/>
                </a:solidFill>
              </a:rPr>
              <a:t>????</a:t>
            </a:r>
            <a:endParaRPr lang="en-US">
              <a:solidFill>
                <a:srgbClr val="FF0000"/>
              </a:solidFill>
            </a:endParaRPr>
          </a:p>
        </p:txBody>
      </p:sp>
      <p:sp>
        <p:nvSpPr>
          <p:cNvPr id="5" name="Footer Placeholder 4"/>
          <p:cNvSpPr>
            <a:spLocks noGrp="1"/>
          </p:cNvSpPr>
          <p:nvPr>
            <p:ph type="ftr" sz="quarter" idx="11"/>
          </p:nvPr>
        </p:nvSpPr>
        <p:spPr/>
        <p:txBody>
          <a:bodyPr/>
          <a:lstStyle/>
          <a:p>
            <a:r>
              <a:rPr lang="en-US"/>
              <a:t>Laura Terrill</a:t>
            </a:r>
          </a:p>
        </p:txBody>
      </p:sp>
      <p:sp>
        <p:nvSpPr>
          <p:cNvPr id="7" name="Content Placeholder 6"/>
          <p:cNvSpPr>
            <a:spLocks noGrp="1"/>
          </p:cNvSpPr>
          <p:nvPr>
            <p:ph sz="quarter" idx="1"/>
          </p:nvPr>
        </p:nvSpPr>
        <p:spPr/>
        <p:txBody>
          <a:bodyPr>
            <a:normAutofit fontScale="92500" lnSpcReduction="20000"/>
          </a:bodyPr>
          <a:lstStyle/>
          <a:p>
            <a:pPr marL="0" indent="0">
              <a:spcBef>
                <a:spcPts val="100"/>
              </a:spcBef>
              <a:buNone/>
            </a:pPr>
            <a:r>
              <a:rPr lang="en-US" smtClean="0"/>
              <a:t>« Il y a des ours dans la piscine! » Voilà une phrase qu'on n'entend pas tous les jours. C'est pourtant ce qu'une petite fille s'est exclamée lorsqu'elle s'est aperçue que, oui, en effet, il y avait une famille d'ours dans la piscine hors terre de la cour arrière.La scène s'est produite à Rockaway, dans le New Jersey, à environ une heure à l'ouest de New York.Comme le déclare la description de la vidéo, les images sont accompagnées des « commentaires drôles d'une "enfant ébahi anonyme" ». La vidéo a été mise en ligne le jeudi 20 août sur YouTube par l’utilisateur Treflex. Elle atteindra bientôt les 50 000 visionnements.  </a:t>
            </a:r>
            <a:endParaRPr lang="en-US"/>
          </a:p>
        </p:txBody>
      </p:sp>
      <p:sp>
        <p:nvSpPr>
          <p:cNvPr id="8" name="TextBox 7"/>
          <p:cNvSpPr txBox="1"/>
          <p:nvPr/>
        </p:nvSpPr>
        <p:spPr>
          <a:xfrm>
            <a:off x="6527800" y="5904468"/>
            <a:ext cx="2185214"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b="1" smtClean="0"/>
              <a:t>du New Jersey</a:t>
            </a: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Décrivez la famille….</a:t>
            </a:r>
          </a:p>
        </p:txBody>
      </p:sp>
      <p:sp>
        <p:nvSpPr>
          <p:cNvPr id="3" name="Footer Placeholder 2"/>
          <p:cNvSpPr>
            <a:spLocks noGrp="1"/>
          </p:cNvSpPr>
          <p:nvPr>
            <p:ph type="ftr" sz="quarter" idx="11"/>
          </p:nvPr>
        </p:nvSpPr>
        <p:spPr/>
        <p:txBody>
          <a:bodyPr/>
          <a:lstStyle/>
          <a:p>
            <a:r>
              <a:rPr lang="en-US"/>
              <a:t>Laura Terrill</a:t>
            </a:r>
          </a:p>
        </p:txBody>
      </p:sp>
      <p:pic>
        <p:nvPicPr>
          <p:cNvPr id="7" name="A bear family takes a dip in our pool - Part II.mp4">
            <a:hlinkClick r:id="" action="ppaction://media"/>
          </p:cNvPr>
          <p:cNvPicPr/>
          <p:nvPr>
            <p:ph sz="quarter" idx="1"/>
            <a:videoFile r:link="rId1"/>
          </p:nvPr>
        </p:nvPicPr>
        <p:blipFill>
          <a:blip r:embed="rId3"/>
          <a:stretch>
            <a:fillRect/>
          </a:stretch>
        </p:blipFill>
        <p:spPr>
          <a:xfrm>
            <a:off x="693208" y="1600200"/>
            <a:ext cx="7992533" cy="44958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435920" y="228600"/>
            <a:ext cx="8153400" cy="990600"/>
          </a:xfrm>
        </p:spPr>
        <p:txBody>
          <a:bodyPr/>
          <a:lstStyle/>
          <a:p>
            <a:r>
              <a:rPr lang="en-US"/>
              <a:t>La adicción a las compras</a:t>
            </a:r>
          </a:p>
        </p:txBody>
      </p:sp>
      <p:sp>
        <p:nvSpPr>
          <p:cNvPr id="7" name="Content Placeholder 6"/>
          <p:cNvSpPr>
            <a:spLocks noGrp="1"/>
          </p:cNvSpPr>
          <p:nvPr>
            <p:ph sz="quarter" idx="1"/>
          </p:nvPr>
        </p:nvSpPr>
        <p:spPr>
          <a:xfrm>
            <a:off x="215900" y="1551467"/>
            <a:ext cx="4629000" cy="5014432"/>
          </a:xfrm>
          <a:solidFill>
            <a:srgbClr val="C6D9F1"/>
          </a:solidFill>
        </p:spPr>
        <p:txBody>
          <a:bodyPr>
            <a:noAutofit/>
          </a:bodyPr>
          <a:lstStyle/>
          <a:p>
            <a:pPr marL="0" indent="0">
              <a:lnSpc>
                <a:spcPct val="80000"/>
              </a:lnSpc>
              <a:spcBef>
                <a:spcPts val="0"/>
              </a:spcBef>
              <a:buNone/>
            </a:pPr>
            <a:r>
              <a:rPr lang="en-US" sz="2000" b="1"/>
              <a:t>      LA ADICCIÓN A LAS COMPRAS</a:t>
            </a:r>
            <a:r>
              <a:rPr lang="en-US" sz="2000"/>
              <a:t> es un impulso incontrolable para adquirir objetos inútiles o innecesarios. La gratificación deriva, más que de la utilidad de los productos, del propio proceso de comprar. Este consumo, no planificado, va más allá de las posibilidades económicas de la persona y le lleva a tener un exceso en sus gastos e incluso a generar deudas.</a:t>
            </a:r>
          </a:p>
          <a:p>
            <a:pPr marL="0" indent="0">
              <a:lnSpc>
                <a:spcPct val="80000"/>
              </a:lnSpc>
              <a:spcBef>
                <a:spcPts val="0"/>
              </a:spcBef>
              <a:buNone/>
            </a:pPr>
            <a:endParaRPr lang="en-US" sz="2000"/>
          </a:p>
          <a:p>
            <a:pPr marL="0" indent="0">
              <a:lnSpc>
                <a:spcPct val="80000"/>
              </a:lnSpc>
              <a:spcBef>
                <a:spcPts val="0"/>
              </a:spcBef>
              <a:buNone/>
            </a:pPr>
            <a:r>
              <a:rPr lang="en-US" sz="2000"/>
              <a:t>       Entre las causas que mueven a comprar de forma desmesurada no se encuentra la necesidad, sino un descontrol de los impulsos y un pensamiento irracional que surge de una necesidad emocional, de la falta de autoestima, de un vacío o de la imposibilidad de soportar frustraciones y problema.</a:t>
            </a:r>
          </a:p>
        </p:txBody>
      </p:sp>
      <p:sp>
        <p:nvSpPr>
          <p:cNvPr id="8" name="Content Placeholder 7"/>
          <p:cNvSpPr>
            <a:spLocks noGrp="1"/>
          </p:cNvSpPr>
          <p:nvPr>
            <p:ph sz="quarter" idx="2"/>
          </p:nvPr>
        </p:nvSpPr>
        <p:spPr>
          <a:xfrm>
            <a:off x="4883000" y="1589566"/>
            <a:ext cx="4146699" cy="5014433"/>
          </a:xfrm>
          <a:ln w="19050" cmpd="sng">
            <a:noFill/>
          </a:ln>
        </p:spPr>
        <p:txBody>
          <a:bodyPr>
            <a:normAutofit fontScale="62500" lnSpcReduction="20000"/>
          </a:bodyPr>
          <a:lstStyle/>
          <a:p>
            <a:pPr marL="0" indent="0">
              <a:spcBef>
                <a:spcPts val="0"/>
              </a:spcBef>
              <a:buNone/>
            </a:pPr>
            <a:r>
              <a:rPr lang="en-US" sz="3200"/>
              <a:t>Shopping addiction is an uncontrollable impulse to acquire useless or unnecessary objects. Gratification is derived, not from the utility of the products, but from the act of buying. This unplanned consumption goes beyond the economic possibilities of the person and leads him to have an excess in expenditures and even generate debts.</a:t>
            </a:r>
          </a:p>
          <a:p>
            <a:pPr marL="0" indent="0">
              <a:spcBef>
                <a:spcPts val="0"/>
              </a:spcBef>
              <a:buNone/>
            </a:pPr>
            <a:endParaRPr lang="en-US" sz="3200"/>
          </a:p>
          <a:p>
            <a:pPr marL="0" indent="0">
              <a:spcBef>
                <a:spcPts val="0"/>
              </a:spcBef>
              <a:buNone/>
            </a:pPr>
            <a:r>
              <a:rPr lang="en-US" sz="3200"/>
              <a:t>        Among the causes that move disproportionately to buy is not a necessity but a lack of control of impulses and irrational thought that arises from an emotional need, lack of self-esteem, a vacuum or inability to withstand frustrations and problem.</a:t>
            </a:r>
            <a:endParaRPr lang="en-US"/>
          </a:p>
        </p:txBody>
      </p:sp>
      <p:pic>
        <p:nvPicPr>
          <p:cNvPr id="9" name="Picture 8" descr="Unknown.jpeg"/>
          <p:cNvPicPr>
            <a:picLocks noChangeAspect="1"/>
          </p:cNvPicPr>
          <p:nvPr/>
        </p:nvPicPr>
        <p:blipFill>
          <a:blip r:embed="rId2"/>
          <a:stretch>
            <a:fillRect/>
          </a:stretch>
        </p:blipFill>
        <p:spPr>
          <a:xfrm>
            <a:off x="6596138" y="163386"/>
            <a:ext cx="1971762" cy="1353312"/>
          </a:xfrm>
          <a:prstGeom prst="rect">
            <a:avLst/>
          </a:prstGeom>
        </p:spPr>
      </p:pic>
      <p:sp>
        <p:nvSpPr>
          <p:cNvPr id="10" name="Footer Placeholder 9"/>
          <p:cNvSpPr>
            <a:spLocks noGrp="1"/>
          </p:cNvSpPr>
          <p:nvPr>
            <p:ph type="ftr" sz="quarter" idx="17"/>
          </p:nvPr>
        </p:nvSpPr>
        <p:spPr/>
        <p:txBody>
          <a:bodyPr/>
          <a:lstStyle/>
          <a:p>
            <a:r>
              <a:rPr lang="en-US"/>
              <a:t>Laura Terrill</a:t>
            </a:r>
          </a:p>
        </p:txBody>
      </p:sp>
      <p:sp>
        <p:nvSpPr>
          <p:cNvPr id="11" name="Slide Number Placeholder 10"/>
          <p:cNvSpPr>
            <a:spLocks noGrp="1"/>
          </p:cNvSpPr>
          <p:nvPr>
            <p:ph type="sldNum" sz="quarter" idx="16"/>
          </p:nvPr>
        </p:nvSpPr>
        <p:spPr/>
        <p:txBody>
          <a:bodyPr>
            <a:normAutofit fontScale="85000" lnSpcReduction="20000"/>
          </a:bodyPr>
          <a:lstStyle/>
          <a:p>
            <a:fld id="{74C2F60E-34D8-DD42-93FD-7BD7AE432328}" type="slidenum">
              <a:rPr lang="en-US"/>
              <a:pPr/>
              <a:t>6</a:t>
            </a:fld>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584200" y="2755900"/>
            <a:ext cx="3552952" cy="4648200"/>
          </a:xfrm>
        </p:spPr>
        <p:txBody>
          <a:bodyPr>
            <a:normAutofit/>
          </a:bodyPr>
          <a:lstStyle/>
          <a:p>
            <a:r>
              <a:rPr lang="en-US" sz="2400"/>
              <a:t>Role play an interview with this young man. </a:t>
            </a:r>
          </a:p>
          <a:p>
            <a:r>
              <a:rPr lang="en-US" sz="2400"/>
              <a:t>Share your opinions about the actions of this person. Talk over the “dangerous” things you have done.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9" name="Content Placeholder 4" descr="Bear-family-jumps-into-familys-paddling-pool.jpg"/>
          <p:cNvPicPr>
            <a:picLocks noChangeAspect="1"/>
          </p:cNvPicPr>
          <p:nvPr/>
        </p:nvPicPr>
        <p:blipFill>
          <a:blip r:embed="rId2"/>
          <a:srcRect l="-10305" r="-10305"/>
          <a:stretch>
            <a:fillRect/>
          </a:stretch>
        </p:blipFill>
        <p:spPr>
          <a:xfrm>
            <a:off x="5960032" y="152608"/>
            <a:ext cx="3183968" cy="1755648"/>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584200" y="2755900"/>
            <a:ext cx="3552952" cy="4648200"/>
          </a:xfrm>
        </p:spPr>
        <p:txBody>
          <a:bodyPr>
            <a:normAutofit/>
          </a:bodyPr>
          <a:lstStyle/>
          <a:p>
            <a:r>
              <a:rPr lang="en-US" sz="2400"/>
              <a:t>Role play an interview with this young man. </a:t>
            </a:r>
          </a:p>
          <a:p>
            <a:r>
              <a:rPr lang="en-US" sz="2400"/>
              <a:t>Share your opinions about the actions of this person. Talk over the “dangerous” things you have done.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9" name="Content Placeholder 4" descr="Bear-family-jumps-into-familys-paddling-pool.jpg"/>
          <p:cNvPicPr>
            <a:picLocks noChangeAspect="1"/>
          </p:cNvPicPr>
          <p:nvPr/>
        </p:nvPicPr>
        <p:blipFill>
          <a:blip r:embed="rId2"/>
          <a:srcRect l="-10305" r="-10305"/>
          <a:stretch>
            <a:fillRect/>
          </a:stretch>
        </p:blipFill>
        <p:spPr>
          <a:xfrm>
            <a:off x="5960032" y="152608"/>
            <a:ext cx="3183968" cy="1755648"/>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Describe the image. </a:t>
            </a:r>
          </a:p>
        </p:txBody>
      </p:sp>
      <p:sp>
        <p:nvSpPr>
          <p:cNvPr id="3" name="Footer Placeholder 2"/>
          <p:cNvSpPr>
            <a:spLocks noGrp="1"/>
          </p:cNvSpPr>
          <p:nvPr>
            <p:ph type="ftr" sz="quarter" idx="11"/>
          </p:nvPr>
        </p:nvSpPr>
        <p:spPr/>
        <p:txBody>
          <a:bodyPr/>
          <a:lstStyle/>
          <a:p>
            <a:r>
              <a:rPr lang="en-US"/>
              <a:t>Laura Terrill</a:t>
            </a:r>
          </a:p>
        </p:txBody>
      </p:sp>
      <p:pic>
        <p:nvPicPr>
          <p:cNvPr id="7" name="Content Placeholder 6" descr="Screen Shot 2015-09-26 at 12.46.01 AM.png"/>
          <p:cNvPicPr>
            <a:picLocks noGrp="1" noChangeAspect="1"/>
          </p:cNvPicPr>
          <p:nvPr>
            <p:ph sz="quarter" idx="1"/>
          </p:nvPr>
        </p:nvPicPr>
        <p:blipFill>
          <a:blip r:embed="rId2"/>
          <a:srcRect t="-5609" b="-5609"/>
          <a:stretch>
            <a:fillRect/>
          </a:stretch>
        </p:blip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Describe the image.</a:t>
            </a:r>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descr="Screen Shot 2015-09-26 at 12.46.12 AM.png"/>
          <p:cNvPicPr>
            <a:picLocks noGrp="1" noChangeAspect="1"/>
          </p:cNvPicPr>
          <p:nvPr>
            <p:ph sz="quarter" idx="1"/>
          </p:nvPr>
        </p:nvPicPr>
        <p:blipFill>
          <a:blip r:embed="rId2"/>
          <a:srcRect t="-6828" b="-6828"/>
          <a:stretch>
            <a:fillRect/>
          </a:stretch>
        </p:blip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Compare the images.</a:t>
            </a:r>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descr="11220890_1708942532659556_5100994279403064561_n.jpg"/>
          <p:cNvPicPr>
            <a:picLocks noGrp="1" noChangeAspect="1"/>
          </p:cNvPicPr>
          <p:nvPr>
            <p:ph sz="quarter" idx="1"/>
          </p:nvPr>
        </p:nvPicPr>
        <p:blipFill>
          <a:blip r:embed="rId2"/>
          <a:srcRect l="-40678" r="-40678"/>
          <a:stretch>
            <a:fillRect/>
          </a:stretch>
        </p:blip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La Historia detrás de Han llegado a Berlín </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p:txBody>
          <a:bodyPr>
            <a:normAutofit fontScale="77500" lnSpcReduction="20000"/>
          </a:bodyPr>
          <a:lstStyle/>
          <a:p>
            <a:pPr marL="0" indent="0">
              <a:spcBef>
                <a:spcPts val="0"/>
              </a:spcBef>
              <a:buNone/>
            </a:pPr>
            <a:r>
              <a:rPr lang="en-US"/>
              <a:t>Facebook recoge el final de la odisea de esta familia siria </a:t>
            </a:r>
          </a:p>
          <a:p>
            <a:pPr marL="0" indent="0">
              <a:spcBef>
                <a:spcPts val="0"/>
              </a:spcBef>
              <a:buNone/>
            </a:pPr>
            <a:endParaRPr lang="en-US"/>
          </a:p>
          <a:p>
            <a:pPr marL="0" indent="0">
              <a:buNone/>
            </a:pPr>
            <a:r>
              <a:rPr lang="en-US"/>
              <a:t>La primera foto de esta familia fue una de las imágenes más simbólicas de la crisis de los refugiados</a:t>
            </a:r>
          </a:p>
          <a:p>
            <a:pPr marL="0" indent="0">
              <a:buNone/>
            </a:pPr>
            <a:r>
              <a:rPr lang="en-US"/>
              <a:t> </a:t>
            </a:r>
          </a:p>
          <a:p>
            <a:pPr marL="0" indent="0">
              <a:buNone/>
            </a:pPr>
            <a:r>
              <a:rPr lang="en-US"/>
              <a:t>El grupo de Facebook Europa dice NO publicó el lunes esta foto de la familia siria Majid, que tras varias semanas de viaje ha conseguido llegar a Berlín.</a:t>
            </a:r>
          </a:p>
          <a:p>
            <a:pPr marL="0" indent="0">
              <a:buNone/>
            </a:pPr>
            <a:r>
              <a:rPr lang="en-US"/>
              <a:t>En esta publicación podemos leer que “la foto del padre en lágrimas abrazando a sus hijos tras sobrevivir la peligrosa travesía y llegar a las costas de Grecia llegó a los corazones de millones de personas de todo el mundo. Hoy ha llegado sano y salvo a Berlín y podrá construir un nuevo futuro para sí mismo y para su familia”.</a:t>
            </a:r>
          </a:p>
          <a:p>
            <a:pPr marL="0" indent="0">
              <a:buNone/>
            </a:pPr>
            <a:endParaRPr lang="en-US"/>
          </a:p>
          <a:p>
            <a:pPr marL="0" indent="0">
              <a:spcBef>
                <a:spcPts val="0"/>
              </a:spcBef>
              <a:buNone/>
            </a:pPr>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p:txBody>
          <a:bodyPr>
            <a:normAutofit fontScale="77500" lnSpcReduction="20000"/>
          </a:bodyPr>
          <a:lstStyle/>
          <a:p>
            <a:pPr marL="0" indent="0">
              <a:buNone/>
            </a:pPr>
            <a:r>
              <a:rPr lang="en-US"/>
              <a:t>La primera foto de la familia, tomada el 16 de agosto por Daniel Etter en la isla de Kos y publicado por el New York Times publicada por el </a:t>
            </a:r>
            <a:r>
              <a:rPr lang="en-US" i="1"/>
              <a:t>New York Times,</a:t>
            </a:r>
            <a:r>
              <a:rPr lang="en-US"/>
              <a:t> se convirtió en una de las imágenes más simbólicas de la crisis de los refugiados. El fotógrafo escribío en </a:t>
            </a:r>
            <a:r>
              <a:rPr lang="en-US" i="1"/>
              <a:t>The Guardian </a:t>
            </a:r>
            <a:r>
              <a:rPr lang="en-US"/>
              <a:t>que la familia llegó en “una débil balsa de goma hecha para cuatro personas, pero abarrotada con 12”.</a:t>
            </a:r>
          </a:p>
          <a:p>
            <a:pPr marL="0" indent="0">
              <a:buNone/>
            </a:pPr>
            <a:endParaRPr lang="en-US"/>
          </a:p>
          <a:p>
            <a:pPr marL="0" indent="0">
              <a:buNone/>
            </a:pPr>
            <a:r>
              <a:rPr lang="en-US"/>
              <a:t>Cuando llegaron a la costa, se abrazaron entre lágrimas de alegría y de alivio. Nada Adel, profesora de inglés en Siria, explicó a Etter que habían tenido que pagar 6.500 dólares por el viaje de tres o cuatro horas de Turquía a Grecia. Huían de la ciudad de Deir Ezzor, en Siria, país en guerra civil desde 2011. “En toda mi carrera como periodista, nunca me he sentido tan abrumado por un momento que haya tenido la suerte de presenciar y la suerte de fotografiar”.</a:t>
            </a:r>
          </a:p>
          <a:p>
            <a:pPr marL="0" indent="0"/>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p:txBody>
          <a:bodyPr>
            <a:normAutofit/>
          </a:bodyPr>
          <a:lstStyle/>
          <a:p>
            <a:pPr marL="0" indent="0">
              <a:spcBef>
                <a:spcPts val="100"/>
              </a:spcBef>
              <a:buNone/>
            </a:pPr>
            <a:r>
              <a:rPr lang="en-US" sz="2595"/>
              <a:t>Según recoge el diario alemán </a:t>
            </a:r>
            <a:r>
              <a:rPr lang="en-US" sz="2595" i="1"/>
              <a:t>Bild</a:t>
            </a:r>
            <a:r>
              <a:rPr lang="en-US" sz="2595"/>
              <a:t>, en la foto podemos ver a Laith Majid (44), a su esposa Nada (43), y a los hijos Mustafa (18), Ahmed (17), Taha (9) y Nour (7). Pasaron un mes en camino, incluyendo un día encerrados en un camión que los llevó de Atenas a Berlín y del que sólo pudieron salir unos minutos por la noche.</a:t>
            </a:r>
          </a:p>
          <a:p>
            <a:pPr marL="0" indent="0">
              <a:spcBef>
                <a:spcPts val="100"/>
              </a:spcBef>
              <a:buNone/>
            </a:pPr>
            <a:r>
              <a:rPr lang="en-US" sz="2595"/>
              <a:t>Actualmente se encuentran en las antiguas barracas de la policía del distrito berlinés de Spandau, que acogen a los refugiados que están llegando a Alemania. Nada explica al diario que han acudido al país porque “hemos oído que aquí hay ayuda, escuelas para los niños”.</a:t>
            </a:r>
          </a:p>
          <a:p>
            <a:pPr marL="0" indent="0"/>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460675" y="2755900"/>
            <a:ext cx="3729364" cy="3581400"/>
          </a:xfrm>
        </p:spPr>
        <p:txBody>
          <a:bodyPr>
            <a:normAutofit fontScale="92500"/>
          </a:bodyPr>
          <a:lstStyle/>
          <a:p>
            <a:pPr marL="0" indent="0">
              <a:buNone/>
            </a:pPr>
            <a:r>
              <a:rPr lang="en-US" sz="2400"/>
              <a:t>Students role play members of a refugee family. Each has a picture. They mix and mingle as they get to know each other. They discuss where they are from, who is in their family and where they hope to go and what they hope to do when they arrive there. </a:t>
            </a:r>
          </a:p>
        </p:txBody>
      </p:sp>
      <p:sp>
        <p:nvSpPr>
          <p:cNvPr id="20" name="Content Placeholder 19"/>
          <p:cNvSpPr>
            <a:spLocks noGrp="1"/>
          </p:cNvSpPr>
          <p:nvPr>
            <p:ph sz="quarter" idx="4294967295"/>
          </p:nvPr>
        </p:nvSpPr>
        <p:spPr>
          <a:xfrm>
            <a:off x="5029200" y="2755900"/>
            <a:ext cx="3886200" cy="3581400"/>
          </a:xfrm>
        </p:spPr>
        <p:txBody>
          <a:bodyPr>
            <a:normAutofit/>
          </a:bodyPr>
          <a:lstStyle/>
          <a:p>
            <a:pPr marL="0" indent="0">
              <a:buNone/>
            </a:pPr>
            <a:r>
              <a:rPr lang="en-US" sz="2400"/>
              <a:t>Students are given an image of a refugee family and assume they are a member of that family. They write a description of their family giving as many details as possible.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10" name="Content Placeholder 4" descr="Screen Shot 2015-09-26 at 12.46.12 AM.png"/>
          <p:cNvPicPr>
            <a:picLocks noChangeAspect="1"/>
          </p:cNvPicPr>
          <p:nvPr/>
        </p:nvPicPr>
        <p:blipFill>
          <a:blip r:embed="rId2"/>
          <a:srcRect t="-6828" b="-6828"/>
          <a:stretch>
            <a:fillRect/>
          </a:stretch>
        </p:blipFill>
        <p:spPr>
          <a:xfrm>
            <a:off x="6079576" y="228600"/>
            <a:ext cx="2686472" cy="1481328"/>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Getting the most out of a text</a:t>
            </a:r>
          </a:p>
        </p:txBody>
      </p:sp>
      <p:sp>
        <p:nvSpPr>
          <p:cNvPr id="3" name="Content Placeholder 2"/>
          <p:cNvSpPr>
            <a:spLocks noGrp="1"/>
          </p:cNvSpPr>
          <p:nvPr>
            <p:ph idx="1"/>
          </p:nvPr>
        </p:nvSpPr>
        <p:spPr>
          <a:xfrm>
            <a:off x="2286000" y="1943100"/>
            <a:ext cx="6480048" cy="4025900"/>
          </a:xfrm>
        </p:spPr>
        <p:txBody>
          <a:bodyPr>
            <a:normAutofit fontScale="92500" lnSpcReduction="20000"/>
          </a:bodyPr>
          <a:lstStyle/>
          <a:p>
            <a:r>
              <a:rPr lang="en-US"/>
              <a:t>How can you best use this text in the </a:t>
            </a:r>
            <a:r>
              <a:rPr lang="en-US" b="1">
                <a:solidFill>
                  <a:srgbClr val="FF0000"/>
                </a:solidFill>
              </a:rPr>
              <a:t>interpretive</a:t>
            </a:r>
            <a:r>
              <a:rPr lang="en-US"/>
              <a:t> mode?</a:t>
            </a:r>
          </a:p>
          <a:p>
            <a:endParaRPr lang="en-US"/>
          </a:p>
          <a:p>
            <a:r>
              <a:rPr lang="en-US"/>
              <a:t>What </a:t>
            </a:r>
            <a:r>
              <a:rPr lang="en-US" b="1">
                <a:solidFill>
                  <a:srgbClr val="FF0000"/>
                </a:solidFill>
              </a:rPr>
              <a:t>interpersonal</a:t>
            </a:r>
            <a:r>
              <a:rPr lang="en-US"/>
              <a:t> conversation would students be likely to have on this topic?</a:t>
            </a:r>
          </a:p>
          <a:p>
            <a:endParaRPr lang="en-US"/>
          </a:p>
          <a:p>
            <a:r>
              <a:rPr lang="en-US"/>
              <a:t>What might students do in the </a:t>
            </a:r>
            <a:r>
              <a:rPr lang="en-US" b="1">
                <a:solidFill>
                  <a:srgbClr val="FF0000"/>
                </a:solidFill>
              </a:rPr>
              <a:t>presentational</a:t>
            </a:r>
            <a:r>
              <a:rPr lang="en-US"/>
              <a:t> mode as a way of making learning more concrete?</a:t>
            </a:r>
          </a:p>
          <a:p>
            <a:endParaRPr lang="en-US"/>
          </a:p>
        </p:txBody>
      </p:sp>
      <p:pic>
        <p:nvPicPr>
          <p:cNvPr id="4" name="Picture 8" descr="ReadingManiacs"/>
          <p:cNvPicPr>
            <a:picLocks noChangeAspect="1" noChangeArrowheads="1"/>
          </p:cNvPicPr>
          <p:nvPr/>
        </p:nvPicPr>
        <p:blipFill>
          <a:blip r:embed="rId2"/>
          <a:srcRect/>
          <a:stretch>
            <a:fillRect/>
          </a:stretch>
        </p:blipFill>
        <p:spPr bwMode="auto">
          <a:xfrm>
            <a:off x="347017" y="1732986"/>
            <a:ext cx="1241897" cy="932688"/>
          </a:xfrm>
          <a:prstGeom prst="rect">
            <a:avLst/>
          </a:prstGeom>
          <a:noFill/>
          <a:ln w="9525">
            <a:noFill/>
            <a:miter lim="800000"/>
            <a:headEnd/>
            <a:tailEnd/>
          </a:ln>
        </p:spPr>
      </p:pic>
      <p:pic>
        <p:nvPicPr>
          <p:cNvPr id="5" name="Picture 7" descr="P4220050-2"/>
          <p:cNvPicPr>
            <a:picLocks noChangeAspect="1" noChangeArrowheads="1"/>
          </p:cNvPicPr>
          <p:nvPr/>
        </p:nvPicPr>
        <p:blipFill>
          <a:blip r:embed="rId3"/>
          <a:srcRect/>
          <a:stretch>
            <a:fillRect/>
          </a:stretch>
        </p:blipFill>
        <p:spPr bwMode="auto">
          <a:xfrm>
            <a:off x="370523" y="4831318"/>
            <a:ext cx="1194884" cy="969264"/>
          </a:xfrm>
          <a:prstGeom prst="rect">
            <a:avLst/>
          </a:prstGeom>
          <a:noFill/>
          <a:ln w="9525">
            <a:noFill/>
            <a:miter lim="800000"/>
            <a:headEnd/>
            <a:tailEnd/>
          </a:ln>
        </p:spPr>
      </p:pic>
      <p:pic>
        <p:nvPicPr>
          <p:cNvPr id="6" name="Picture 5" descr="CCclipart"/>
          <p:cNvPicPr>
            <a:picLocks noChangeAspect="1" noChangeArrowheads="1"/>
          </p:cNvPicPr>
          <p:nvPr/>
        </p:nvPicPr>
        <p:blipFill>
          <a:blip r:embed="rId4"/>
          <a:srcRect/>
          <a:stretch>
            <a:fillRect/>
          </a:stretch>
        </p:blipFill>
        <p:spPr bwMode="auto">
          <a:xfrm>
            <a:off x="465306" y="3256518"/>
            <a:ext cx="1005319" cy="95097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Key Word Recognition</a:t>
            </a:r>
          </a:p>
        </p:txBody>
      </p:sp>
      <p:sp>
        <p:nvSpPr>
          <p:cNvPr id="8" name="Content Placeholder 7"/>
          <p:cNvSpPr>
            <a:spLocks noGrp="1"/>
          </p:cNvSpPr>
          <p:nvPr>
            <p:ph sz="quarter" idx="1"/>
          </p:nvPr>
        </p:nvSpPr>
        <p:spPr>
          <a:xfrm>
            <a:off x="914400" y="1567498"/>
            <a:ext cx="7480300" cy="1676400"/>
          </a:xfrm>
        </p:spPr>
        <p:txBody>
          <a:bodyPr anchor="t">
            <a:noAutofit/>
          </a:bodyPr>
          <a:lstStyle/>
          <a:p>
            <a:pPr>
              <a:buNone/>
            </a:pPr>
            <a:r>
              <a:rPr lang="en-US" sz="2000" b="1">
                <a:solidFill>
                  <a:srgbClr val="FF0000"/>
                </a:solidFill>
              </a:rPr>
              <a:t> Find the following Spanish words in the article.</a:t>
            </a:r>
          </a:p>
          <a:p>
            <a:pPr>
              <a:spcBef>
                <a:spcPts val="100"/>
              </a:spcBef>
              <a:buNone/>
            </a:pPr>
            <a:r>
              <a:rPr lang="en-US" sz="2000"/>
              <a:t>		1.  impulse		5.  unplanned</a:t>
            </a:r>
          </a:p>
          <a:p>
            <a:pPr>
              <a:spcBef>
                <a:spcPts val="100"/>
              </a:spcBef>
              <a:buNone/>
            </a:pPr>
            <a:r>
              <a:rPr lang="en-US" sz="2000"/>
              <a:t>		2.  useless		6.  among the causes</a:t>
            </a:r>
          </a:p>
          <a:p>
            <a:pPr>
              <a:spcBef>
                <a:spcPts val="100"/>
              </a:spcBef>
              <a:buNone/>
            </a:pPr>
            <a:r>
              <a:rPr lang="en-US" sz="2000"/>
              <a:t>		3.  vacuum		7.  self-esteem</a:t>
            </a:r>
          </a:p>
          <a:p>
            <a:pPr>
              <a:spcBef>
                <a:spcPts val="100"/>
              </a:spcBef>
              <a:buNone/>
            </a:pPr>
            <a:r>
              <a:rPr lang="en-US" sz="2000"/>
              <a:t>		4.  tolerate		8.  necessity</a:t>
            </a:r>
          </a:p>
          <a:p>
            <a:pPr>
              <a:buNone/>
            </a:pPr>
            <a:endParaRPr lang="en-US" sz="2000"/>
          </a:p>
        </p:txBody>
      </p:sp>
      <p:graphicFrame>
        <p:nvGraphicFramePr>
          <p:cNvPr id="9" name="Table 8"/>
          <p:cNvGraphicFramePr>
            <a:graphicFrameLocks noGrp="1"/>
          </p:cNvGraphicFramePr>
          <p:nvPr/>
        </p:nvGraphicFramePr>
        <p:xfrm>
          <a:off x="355600" y="3373120"/>
          <a:ext cx="8372349" cy="2913380"/>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algn="ctr"/>
                      <a:r>
                        <a:rPr lang="en-US" sz="1600" b="1"/>
                        <a:t>Strong Comprehension</a:t>
                      </a:r>
                    </a:p>
                  </a:txBody>
                  <a:tcPr/>
                </a:tc>
                <a:tc>
                  <a:txBody>
                    <a:bodyPr/>
                    <a:lstStyle/>
                    <a:p>
                      <a:pPr algn="ctr"/>
                      <a:r>
                        <a:rPr lang="en-US" sz="1600" b="1"/>
                        <a:t>10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a:latin typeface="+mn-lt"/>
                          <a:ea typeface="Calibri"/>
                          <a:cs typeface="Times New Roman"/>
                        </a:rPr>
                        <a:t>Identifies </a:t>
                      </a:r>
                      <a:r>
                        <a:rPr lang="en-US" sz="1600" b="0" baseline="0">
                          <a:latin typeface="+mn-lt"/>
                          <a:ea typeface="Calibri"/>
                          <a:cs typeface="Times New Roman"/>
                        </a:rPr>
                        <a:t>all</a:t>
                      </a:r>
                      <a:r>
                        <a:rPr lang="en-US" sz="1600" b="0">
                          <a:latin typeface="+mn-lt"/>
                          <a:ea typeface="Calibri"/>
                          <a:cs typeface="Times New Roman"/>
                        </a:rPr>
                        <a:t> key words appropriately within context of the text.</a:t>
                      </a:r>
                    </a:p>
                  </a:txBody>
                  <a:tcPr/>
                </a:tc>
              </a:tr>
              <a:tr h="508000">
                <a:tc>
                  <a:txBody>
                    <a:bodyPr/>
                    <a:lstStyle/>
                    <a:p>
                      <a:pPr algn="ctr"/>
                      <a:r>
                        <a:rPr lang="en-US" sz="1600" b="1"/>
                        <a:t>Meets Expectations</a:t>
                      </a:r>
                    </a:p>
                  </a:txBody>
                  <a:tcPr anchor="ctr"/>
                </a:tc>
                <a:tc>
                  <a:txBody>
                    <a:bodyPr/>
                    <a:lstStyle/>
                    <a:p>
                      <a:pPr algn="ctr"/>
                      <a:r>
                        <a:rPr lang="en-US" sz="1600" b="1"/>
                        <a:t>9</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Identifies majority</a:t>
                      </a:r>
                      <a:r>
                        <a:rPr lang="en-US" sz="1600" baseline="0">
                          <a:latin typeface="+mn-lt"/>
                          <a:ea typeface="Calibri"/>
                          <a:cs typeface="Times New Roman"/>
                        </a:rPr>
                        <a:t> of </a:t>
                      </a:r>
                      <a:r>
                        <a:rPr lang="en-US" sz="1600">
                          <a:latin typeface="+mn-lt"/>
                          <a:ea typeface="Calibri"/>
                          <a:cs typeface="Times New Roman"/>
                        </a:rPr>
                        <a:t>key words appropriately within context of the text.</a:t>
                      </a:r>
                    </a:p>
                  </a:txBody>
                  <a:tcPr/>
                </a:tc>
              </a:tr>
              <a:tr h="538480">
                <a:tc>
                  <a:txBody>
                    <a:bodyPr/>
                    <a:lstStyle/>
                    <a:p>
                      <a:pPr algn="ctr"/>
                      <a:r>
                        <a:rPr lang="en-US" sz="1600" b="1"/>
                        <a:t>Approaching Expectations</a:t>
                      </a:r>
                    </a:p>
                  </a:txBody>
                  <a:tcPr anchor="ctr"/>
                </a:tc>
                <a:tc>
                  <a:txBody>
                    <a:bodyPr/>
                    <a:lstStyle/>
                    <a:p>
                      <a:pPr algn="ctr"/>
                      <a:r>
                        <a:rPr lang="en-US" sz="1600" b="1"/>
                        <a:t>8</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Identifies half</a:t>
                      </a:r>
                      <a:r>
                        <a:rPr lang="en-US" sz="1600" baseline="0">
                          <a:latin typeface="+mn-lt"/>
                          <a:ea typeface="Calibri"/>
                          <a:cs typeface="Times New Roman"/>
                        </a:rPr>
                        <a:t> of </a:t>
                      </a:r>
                      <a:r>
                        <a:rPr lang="en-US" sz="1600">
                          <a:latin typeface="+mn-lt"/>
                          <a:ea typeface="Calibri"/>
                          <a:cs typeface="Times New Roman"/>
                        </a:rPr>
                        <a:t>key words appropriately within the context of the text.</a:t>
                      </a:r>
                    </a:p>
                  </a:txBody>
                  <a:tcPr/>
                </a:tc>
              </a:tr>
              <a:tr h="492760">
                <a:tc>
                  <a:txBody>
                    <a:bodyPr/>
                    <a:lstStyle/>
                    <a:p>
                      <a:pPr algn="ctr"/>
                      <a:r>
                        <a:rPr lang="en-US" sz="1600" b="1"/>
                        <a:t>Minimal Comprehension</a:t>
                      </a:r>
                    </a:p>
                  </a:txBody>
                  <a:tcPr anchor="ctr"/>
                </a:tc>
                <a:tc>
                  <a:txBody>
                    <a:bodyPr/>
                    <a:lstStyle/>
                    <a:p>
                      <a:pPr algn="ctr"/>
                      <a:r>
                        <a:rPr lang="en-US" sz="1600" b="1"/>
                        <a:t>7</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Identifies fewer</a:t>
                      </a:r>
                      <a:r>
                        <a:rPr lang="en-US" sz="1600" baseline="0">
                          <a:latin typeface="+mn-lt"/>
                          <a:ea typeface="Calibri"/>
                          <a:cs typeface="Times New Roman"/>
                        </a:rPr>
                        <a:t> than half of </a:t>
                      </a:r>
                      <a:r>
                        <a:rPr lang="en-US" sz="1600">
                          <a:latin typeface="+mn-lt"/>
                          <a:ea typeface="Calibri"/>
                          <a:cs typeface="Times New Roman"/>
                        </a:rPr>
                        <a:t>key words appropriately within the context of the text.</a:t>
                      </a:r>
                    </a:p>
                  </a:txBody>
                  <a:tcPr/>
                </a:tc>
              </a:tr>
              <a:tr h="535940">
                <a:tc>
                  <a:txBody>
                    <a:bodyPr/>
                    <a:lstStyle/>
                    <a:p>
                      <a:pPr algn="ctr"/>
                      <a:r>
                        <a:rPr lang="en-US" sz="1600" b="1"/>
                        <a:t>No</a:t>
                      </a:r>
                      <a:r>
                        <a:rPr lang="en-US" sz="1600" b="1" baseline="0"/>
                        <a:t> Comprehension</a:t>
                      </a:r>
                      <a:endParaRPr lang="en-US" sz="1600" b="1"/>
                    </a:p>
                  </a:txBody>
                  <a:tcPr anchor="ctr"/>
                </a:tc>
                <a:tc>
                  <a:txBody>
                    <a:bodyPr/>
                    <a:lstStyle/>
                    <a:p>
                      <a:pPr algn="ctr"/>
                      <a:r>
                        <a:rPr lang="en-US" sz="16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Does not identify any of the</a:t>
                      </a:r>
                      <a:r>
                        <a:rPr lang="en-US" sz="1600" baseline="0">
                          <a:latin typeface="+mn-lt"/>
                          <a:ea typeface="Calibri"/>
                          <a:cs typeface="Times New Roman"/>
                        </a:rPr>
                        <a:t> words appropriately within the context of the text. </a:t>
                      </a:r>
                      <a:endParaRPr lang="en-US" sz="1600">
                        <a:latin typeface="+mn-lt"/>
                        <a:ea typeface="Calibri"/>
                        <a:cs typeface="Times New Roman"/>
                      </a:endParaRPr>
                    </a:p>
                  </a:txBody>
                  <a:tcP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sz="3600" b="1" smtClean="0"/>
              <a:t>Les 5 personnes les plus vieilles du monde et leurs secrets de longévité</a:t>
            </a:r>
            <a:endParaRPr lang="en-US" sz="3600"/>
          </a:p>
        </p:txBody>
      </p:sp>
      <p:sp>
        <p:nvSpPr>
          <p:cNvPr id="5" name="Footer Placeholder 4"/>
          <p:cNvSpPr>
            <a:spLocks noGrp="1"/>
          </p:cNvSpPr>
          <p:nvPr>
            <p:ph type="ftr" sz="quarter" idx="11"/>
          </p:nvPr>
        </p:nvSpPr>
        <p:spPr/>
        <p:txBody>
          <a:bodyPr/>
          <a:lstStyle/>
          <a:p>
            <a:r>
              <a:rPr lang="en-US"/>
              <a:t>Laura Terrill</a:t>
            </a:r>
          </a:p>
        </p:txBody>
      </p:sp>
      <p:pic>
        <p:nvPicPr>
          <p:cNvPr id="11" name="Content Placeholder 10" descr="o-EMMA-MORANO-570.jpg"/>
          <p:cNvPicPr>
            <a:picLocks noGrp="1" noChangeAspect="1"/>
          </p:cNvPicPr>
          <p:nvPr>
            <p:ph sz="quarter" idx="1"/>
          </p:nvPr>
        </p:nvPicPr>
        <p:blipFill>
          <a:blip r:embed="rId2"/>
          <a:srcRect t="-44792" b="-44792"/>
          <a:stretch>
            <a:fillRect/>
          </a:stretch>
        </p:blipFill>
        <p:spPr>
          <a:xfrm>
            <a:off x="4502023" y="1198084"/>
            <a:ext cx="4264025" cy="4495800"/>
          </a:xfrm>
        </p:spPr>
      </p:pic>
      <p:sp>
        <p:nvSpPr>
          <p:cNvPr id="10" name="TextBox 9"/>
          <p:cNvSpPr txBox="1"/>
          <p:nvPr/>
        </p:nvSpPr>
        <p:spPr>
          <a:xfrm>
            <a:off x="422274" y="2353784"/>
            <a:ext cx="8343773" cy="4154983"/>
          </a:xfrm>
          <a:prstGeom prst="rect">
            <a:avLst/>
          </a:prstGeom>
          <a:noFill/>
        </p:spPr>
        <p:txBody>
          <a:bodyPr wrap="square" rtlCol="0">
            <a:spAutoFit/>
          </a:bodyPr>
          <a:lstStyle/>
          <a:p>
            <a:r>
              <a:rPr lang="en-US" sz="2400" smtClean="0"/>
              <a:t>Emma Morano-Martinuzzi est </a:t>
            </a:r>
          </a:p>
          <a:p>
            <a:r>
              <a:rPr lang="en-US" sz="2400" smtClean="0"/>
              <a:t>née en novembre 1899. Elle </a:t>
            </a:r>
          </a:p>
          <a:p>
            <a:r>
              <a:rPr lang="en-US" sz="2400" smtClean="0"/>
              <a:t>explique devoir sa longévité </a:t>
            </a:r>
          </a:p>
          <a:p>
            <a:r>
              <a:rPr lang="en-US" sz="2400" smtClean="0"/>
              <a:t>à un régime alimentaire peu </a:t>
            </a:r>
          </a:p>
          <a:p>
            <a:r>
              <a:rPr lang="en-US" sz="2400" smtClean="0"/>
              <a:t>ordinaire. Quand elle n’avait </a:t>
            </a:r>
          </a:p>
          <a:p>
            <a:r>
              <a:rPr lang="en-US" sz="2400" smtClean="0"/>
              <a:t>que 20 ans, un médecin lui </a:t>
            </a:r>
          </a:p>
          <a:p>
            <a:r>
              <a:rPr lang="en-US" sz="2400" smtClean="0"/>
              <a:t>aurait prescrit de manger un œuf cru et un œuf cuit par jour, ce qu’elle fait encore aujourd’hui. Selon le quotidien italien </a:t>
            </a:r>
            <a:r>
              <a:rPr lang="en-US" sz="2400" i="1" smtClean="0"/>
              <a:t>La Stampa</a:t>
            </a:r>
            <a:r>
              <a:rPr lang="en-US" sz="2400" smtClean="0"/>
              <a:t>, elle se contente d’un verre de lait au dîner. Et si le secret était de se coucher et de se lever tôt? Elle est au lit à 19 heures et se réveille juste avant 6 heures.  </a:t>
            </a:r>
          </a:p>
        </p:txBody>
      </p:sp>
      <p:sp>
        <p:nvSpPr>
          <p:cNvPr id="6" name="TextBox 5"/>
          <p:cNvSpPr txBox="1"/>
          <p:nvPr/>
        </p:nvSpPr>
        <p:spPr>
          <a:xfrm>
            <a:off x="1014830" y="1603757"/>
            <a:ext cx="7418016" cy="584776"/>
          </a:xfrm>
          <a:prstGeom prst="rect">
            <a:avLst/>
          </a:prstGeom>
          <a:noFill/>
        </p:spPr>
        <p:txBody>
          <a:bodyPr wrap="none" rtlCol="0">
            <a:spAutoFit/>
          </a:bodyPr>
          <a:lstStyle/>
          <a:p>
            <a:r>
              <a:rPr lang="en-US" sz="3200" smtClean="0"/>
              <a:t>Emma Morano-Martinuzzi, 115 ans, Italie</a:t>
            </a:r>
            <a:endParaRPr lang="en-US" sz="320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sz="3600" b="1" smtClean="0"/>
              <a:t>The 5 oldest people in the world and the secrets of their longevity</a:t>
            </a:r>
            <a:endParaRPr lang="en-US" sz="3600"/>
          </a:p>
        </p:txBody>
      </p:sp>
      <p:sp>
        <p:nvSpPr>
          <p:cNvPr id="5" name="Footer Placeholder 4"/>
          <p:cNvSpPr>
            <a:spLocks noGrp="1"/>
          </p:cNvSpPr>
          <p:nvPr>
            <p:ph type="ftr" sz="quarter" idx="11"/>
          </p:nvPr>
        </p:nvSpPr>
        <p:spPr/>
        <p:txBody>
          <a:bodyPr/>
          <a:lstStyle/>
          <a:p>
            <a:r>
              <a:rPr lang="en-US"/>
              <a:t>Laura Terrill</a:t>
            </a:r>
          </a:p>
        </p:txBody>
      </p:sp>
      <p:pic>
        <p:nvPicPr>
          <p:cNvPr id="11" name="Content Placeholder 10" descr="o-EMMA-MORANO-570.jpg"/>
          <p:cNvPicPr>
            <a:picLocks noGrp="1" noChangeAspect="1"/>
          </p:cNvPicPr>
          <p:nvPr>
            <p:ph sz="quarter" idx="1"/>
          </p:nvPr>
        </p:nvPicPr>
        <p:blipFill>
          <a:blip r:embed="rId2"/>
          <a:srcRect t="-44792" b="-44792"/>
          <a:stretch>
            <a:fillRect/>
          </a:stretch>
        </p:blipFill>
        <p:spPr>
          <a:xfrm>
            <a:off x="4502023" y="1198084"/>
            <a:ext cx="4264025" cy="4495800"/>
          </a:xfrm>
        </p:spPr>
      </p:pic>
      <p:sp>
        <p:nvSpPr>
          <p:cNvPr id="10" name="TextBox 9"/>
          <p:cNvSpPr txBox="1"/>
          <p:nvPr/>
        </p:nvSpPr>
        <p:spPr>
          <a:xfrm>
            <a:off x="367999" y="2353784"/>
            <a:ext cx="8343773" cy="4154983"/>
          </a:xfrm>
          <a:prstGeom prst="rect">
            <a:avLst/>
          </a:prstGeom>
          <a:noFill/>
        </p:spPr>
        <p:txBody>
          <a:bodyPr wrap="square" rtlCol="0">
            <a:spAutoFit/>
          </a:bodyPr>
          <a:lstStyle/>
          <a:p>
            <a:r>
              <a:rPr lang="en-US" sz="2400" smtClean="0"/>
              <a:t>Emma Morano-Martinuzzi was </a:t>
            </a:r>
          </a:p>
          <a:p>
            <a:r>
              <a:rPr lang="en-US" sz="2400" smtClean="0"/>
              <a:t>born in november 1899. She </a:t>
            </a:r>
          </a:p>
          <a:p>
            <a:r>
              <a:rPr lang="en-US" sz="2400" smtClean="0"/>
              <a:t>explains that she owes her </a:t>
            </a:r>
          </a:p>
          <a:p>
            <a:r>
              <a:rPr lang="en-US" sz="2400" smtClean="0"/>
              <a:t>longevity to a diet that is not </a:t>
            </a:r>
          </a:p>
          <a:p>
            <a:r>
              <a:rPr lang="en-US" sz="2400" smtClean="0"/>
              <a:t>very typical. When she was </a:t>
            </a:r>
          </a:p>
          <a:p>
            <a:r>
              <a:rPr lang="en-US" sz="2400" smtClean="0"/>
              <a:t>only 20 years old, a doctor </a:t>
            </a:r>
          </a:p>
          <a:p>
            <a:r>
              <a:rPr lang="en-US" sz="2400" smtClean="0"/>
              <a:t>prescribed eating a raw egg and a cooked egg every day, </a:t>
            </a:r>
          </a:p>
          <a:p>
            <a:r>
              <a:rPr lang="en-US" sz="2400" smtClean="0"/>
              <a:t>something that she still does today. According to the daily newspaper </a:t>
            </a:r>
            <a:r>
              <a:rPr lang="en-US" sz="2400" i="1" smtClean="0"/>
              <a:t>La Stampa</a:t>
            </a:r>
            <a:r>
              <a:rPr lang="en-US" sz="2400" smtClean="0"/>
              <a:t>, she is happy with a glass of milk at dinner. And if the the secret was to go to bed and to get up early? She is in bed at 7 pm and wakes up just before 6 am.  </a:t>
            </a:r>
          </a:p>
        </p:txBody>
      </p:sp>
      <p:sp>
        <p:nvSpPr>
          <p:cNvPr id="6" name="TextBox 5"/>
          <p:cNvSpPr txBox="1"/>
          <p:nvPr/>
        </p:nvSpPr>
        <p:spPr>
          <a:xfrm>
            <a:off x="830295" y="1592901"/>
            <a:ext cx="7642036" cy="584776"/>
          </a:xfrm>
          <a:prstGeom prst="rect">
            <a:avLst/>
          </a:prstGeom>
          <a:noFill/>
        </p:spPr>
        <p:txBody>
          <a:bodyPr wrap="none" rtlCol="0">
            <a:spAutoFit/>
          </a:bodyPr>
          <a:lstStyle/>
          <a:p>
            <a:r>
              <a:rPr lang="en-US" sz="3200" smtClean="0"/>
              <a:t>Emma Morano-Martinuzzi, 115 years, Italy</a:t>
            </a:r>
            <a:endParaRPr lang="en-US" sz="320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pic>
        <p:nvPicPr>
          <p:cNvPr id="5" name="Picture 4" descr="Screen Shot 2015-09-23 at 5.03.49 PM.png"/>
          <p:cNvPicPr>
            <a:picLocks noChangeAspect="1"/>
          </p:cNvPicPr>
          <p:nvPr/>
        </p:nvPicPr>
        <p:blipFill>
          <a:blip r:embed="rId2"/>
          <a:stretch>
            <a:fillRect/>
          </a:stretch>
        </p:blipFill>
        <p:spPr>
          <a:xfrm>
            <a:off x="1765300" y="241300"/>
            <a:ext cx="5613400" cy="637540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a:t>Comment la vie s'organiserait-elle entre les espaces verts, les équipements de loisirs et les commerces ?</a:t>
            </a:r>
            <a:r>
              <a:rPr lang="en-US" sz="2400"/>
              <a:t> </a:t>
            </a:r>
          </a:p>
        </p:txBody>
      </p:sp>
      <p:sp>
        <p:nvSpPr>
          <p:cNvPr id="3" name="Footer Placeholder 2"/>
          <p:cNvSpPr>
            <a:spLocks noGrp="1"/>
          </p:cNvSpPr>
          <p:nvPr>
            <p:ph type="ftr" sz="quarter" idx="11"/>
          </p:nvPr>
        </p:nvSpPr>
        <p:spPr/>
        <p:txBody>
          <a:bodyPr/>
          <a:lstStyle/>
          <a:p>
            <a:r>
              <a:rPr lang="en-US"/>
              <a:t>Laura Terrill</a:t>
            </a:r>
          </a:p>
        </p:txBody>
      </p:sp>
      <p:pic>
        <p:nvPicPr>
          <p:cNvPr id="5" name="Picture 4" descr="2840a850dd170156839f5421a950cc83_siemens-mobility-cityval.jpg_410_300_2.jpeg"/>
          <p:cNvPicPr>
            <a:picLocks noChangeAspect="1"/>
          </p:cNvPicPr>
          <p:nvPr/>
        </p:nvPicPr>
        <p:blipFill>
          <a:blip r:embed="rId2"/>
          <a:stretch>
            <a:fillRect/>
          </a:stretch>
        </p:blipFill>
        <p:spPr>
          <a:xfrm>
            <a:off x="286996" y="2342209"/>
            <a:ext cx="4781002" cy="2679192"/>
          </a:xfrm>
          <a:prstGeom prst="rect">
            <a:avLst/>
          </a:prstGeom>
        </p:spPr>
      </p:pic>
      <p:sp>
        <p:nvSpPr>
          <p:cNvPr id="6" name="TextBox 5"/>
          <p:cNvSpPr txBox="1"/>
          <p:nvPr/>
        </p:nvSpPr>
        <p:spPr>
          <a:xfrm>
            <a:off x="5421082" y="1932290"/>
            <a:ext cx="3344965" cy="4498672"/>
          </a:xfrm>
          <a:prstGeom prst="rect">
            <a:avLst/>
          </a:prstGeom>
          <a:noFill/>
        </p:spPr>
        <p:txBody>
          <a:bodyPr wrap="square" rtlCol="0">
            <a:spAutoFit/>
          </a:bodyPr>
          <a:lstStyle/>
          <a:p>
            <a:endParaRPr lang="en-US"/>
          </a:p>
        </p:txBody>
      </p:sp>
      <p:sp>
        <p:nvSpPr>
          <p:cNvPr id="9" name="Rectangle 8"/>
          <p:cNvSpPr/>
          <p:nvPr/>
        </p:nvSpPr>
        <p:spPr>
          <a:xfrm>
            <a:off x="5282661" y="1932290"/>
            <a:ext cx="3483386" cy="34163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a:t>Une mixité forte entre les générations et les plus riches/plus pauvres afin de limiter les inégalités entre et dans les quartiers pour créer une dynamique. Des liaisons piétonnes et douces entre les pôles de quartiers et les activités, la majorité étant réservées aux transports en commun comme le cityval, futur métro automatique de Rennes à la Courrouze.</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descr="Work-time-634x325.jpg"/>
          <p:cNvPicPr>
            <a:picLocks noGrp="1" noChangeAspect="1"/>
          </p:cNvPicPr>
          <p:nvPr>
            <p:ph sz="quarter" idx="1"/>
          </p:nvPr>
        </p:nvPicPr>
        <p:blipFill>
          <a:blip r:embed="rId2"/>
          <a:srcRect t="-3783" b="-3783"/>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Main Idea</a:t>
            </a:r>
          </a:p>
        </p:txBody>
      </p:sp>
      <p:sp>
        <p:nvSpPr>
          <p:cNvPr id="8" name="Content Placeholder 7"/>
          <p:cNvSpPr>
            <a:spLocks noGrp="1"/>
          </p:cNvSpPr>
          <p:nvPr>
            <p:ph sz="quarter" idx="1"/>
          </p:nvPr>
        </p:nvSpPr>
        <p:spPr>
          <a:xfrm>
            <a:off x="914400" y="1831499"/>
            <a:ext cx="7480300" cy="528002"/>
          </a:xfrm>
        </p:spPr>
        <p:txBody>
          <a:bodyPr anchor="t">
            <a:noAutofit/>
          </a:bodyPr>
          <a:lstStyle/>
          <a:p>
            <a:pPr>
              <a:buNone/>
            </a:pPr>
            <a:r>
              <a:rPr lang="en-US" sz="2400">
                <a:solidFill>
                  <a:srgbClr val="FF0000"/>
                </a:solidFill>
              </a:rPr>
              <a:t>What is the main idea of this article? Answer in English</a:t>
            </a:r>
            <a:r>
              <a:rPr lang="en-US" sz="2000"/>
              <a:t>.</a:t>
            </a:r>
          </a:p>
          <a:p>
            <a:pPr>
              <a:buNone/>
            </a:pPr>
            <a:endParaRPr lang="en-US" sz="2000"/>
          </a:p>
        </p:txBody>
      </p:sp>
      <p:graphicFrame>
        <p:nvGraphicFramePr>
          <p:cNvPr id="9" name="Table 8"/>
          <p:cNvGraphicFramePr>
            <a:graphicFrameLocks noGrp="1"/>
          </p:cNvGraphicFramePr>
          <p:nvPr/>
        </p:nvGraphicFramePr>
        <p:xfrm>
          <a:off x="523748" y="2725420"/>
          <a:ext cx="8372349" cy="2938475"/>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algn="ctr"/>
                      <a:r>
                        <a:rPr lang="en-US" sz="1600" b="1"/>
                        <a:t>Strong Comprehension</a:t>
                      </a:r>
                    </a:p>
                  </a:txBody>
                  <a:tcPr/>
                </a:tc>
                <a:tc>
                  <a:txBody>
                    <a:bodyPr/>
                    <a:lstStyle/>
                    <a:p>
                      <a:pPr algn="ctr"/>
                      <a:r>
                        <a:rPr lang="en-US" sz="1600" b="1"/>
                        <a:t>10</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Identifies the complete main ideas(s) of the text.</a:t>
                      </a:r>
                    </a:p>
                  </a:txBody>
                  <a:tcPr anchor="ctr"/>
                </a:tc>
              </a:tr>
              <a:tr h="508000">
                <a:tc>
                  <a:txBody>
                    <a:bodyPr/>
                    <a:lstStyle/>
                    <a:p>
                      <a:pPr algn="ctr"/>
                      <a:r>
                        <a:rPr lang="en-US" sz="1600" b="1"/>
                        <a:t>Meets Expectations</a:t>
                      </a:r>
                    </a:p>
                  </a:txBody>
                  <a:tcPr anchor="ctr"/>
                </a:tc>
                <a:tc>
                  <a:txBody>
                    <a:bodyPr/>
                    <a:lstStyle/>
                    <a:p>
                      <a:pPr algn="ctr"/>
                      <a:r>
                        <a:rPr lang="en-US" sz="1600" b="1"/>
                        <a:t>9</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Identifies the key parts of the main ideas(s) of the text but misses some elements.</a:t>
                      </a:r>
                    </a:p>
                  </a:txBody>
                  <a:tcPr anchor="ctr"/>
                </a:tc>
              </a:tr>
              <a:tr h="538480">
                <a:tc>
                  <a:txBody>
                    <a:bodyPr/>
                    <a:lstStyle/>
                    <a:p>
                      <a:pPr algn="ctr"/>
                      <a:r>
                        <a:rPr lang="en-US" sz="1600" b="1"/>
                        <a:t>Approaching Expectations</a:t>
                      </a:r>
                    </a:p>
                  </a:txBody>
                  <a:tcPr anchor="ctr"/>
                </a:tc>
                <a:tc>
                  <a:txBody>
                    <a:bodyPr/>
                    <a:lstStyle/>
                    <a:p>
                      <a:pPr algn="ctr"/>
                      <a:r>
                        <a:rPr lang="en-US" sz="1600" b="1"/>
                        <a:t>8</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Identifies some parts of the main idea(s) of the text.</a:t>
                      </a:r>
                    </a:p>
                  </a:txBody>
                  <a:tcPr anchor="ctr"/>
                </a:tc>
              </a:tr>
              <a:tr h="492760">
                <a:tc>
                  <a:txBody>
                    <a:bodyPr/>
                    <a:lstStyle/>
                    <a:p>
                      <a:pPr algn="ctr"/>
                      <a:r>
                        <a:rPr lang="en-US" sz="1600" b="1"/>
                        <a:t>Minimal Comprehension</a:t>
                      </a:r>
                    </a:p>
                  </a:txBody>
                  <a:tcPr anchor="ctr"/>
                </a:tc>
                <a:tc>
                  <a:txBody>
                    <a:bodyPr/>
                    <a:lstStyle/>
                    <a:p>
                      <a:pPr algn="ctr"/>
                      <a:r>
                        <a:rPr lang="en-US" sz="1600" b="1"/>
                        <a:t>7</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May identify some ideas from the text but they do not represent the main idea(s). They</a:t>
                      </a:r>
                      <a:r>
                        <a:rPr lang="en-US" sz="1600" b="0" baseline="0">
                          <a:latin typeface="+mn-lt"/>
                          <a:ea typeface="Calibri"/>
                          <a:cs typeface="Times New Roman"/>
                        </a:rPr>
                        <a:t> are supporting details.</a:t>
                      </a:r>
                      <a:endParaRPr lang="en-US" sz="1600" b="0">
                        <a:latin typeface="+mn-lt"/>
                        <a:ea typeface="Calibri"/>
                        <a:cs typeface="Times New Roman"/>
                      </a:endParaRPr>
                    </a:p>
                  </a:txBody>
                  <a:tcPr anchor="ctr"/>
                </a:tc>
              </a:tr>
              <a:tr h="535940">
                <a:tc>
                  <a:txBody>
                    <a:bodyPr/>
                    <a:lstStyle/>
                    <a:p>
                      <a:pPr algn="ctr"/>
                      <a:r>
                        <a:rPr lang="en-US" sz="1600" b="1"/>
                        <a:t>No</a:t>
                      </a:r>
                      <a:r>
                        <a:rPr lang="en-US" sz="1600" b="1" baseline="0"/>
                        <a:t> Comprehension</a:t>
                      </a:r>
                      <a:endParaRPr lang="en-US" sz="1600" b="1"/>
                    </a:p>
                  </a:txBody>
                  <a:tcPr anchor="ctr"/>
                </a:tc>
                <a:tc>
                  <a:txBody>
                    <a:bodyPr/>
                    <a:lstStyle/>
                    <a:p>
                      <a:pPr algn="ctr"/>
                      <a:r>
                        <a:rPr lang="en-US" sz="16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a:latin typeface="+mn-lt"/>
                          <a:ea typeface="Calibri"/>
                          <a:cs typeface="Times New Roman"/>
                        </a:rPr>
                        <a:t>Does</a:t>
                      </a:r>
                      <a:r>
                        <a:rPr lang="en-US" sz="1600" b="0" baseline="0">
                          <a:latin typeface="+mn-lt"/>
                          <a:ea typeface="Calibri"/>
                          <a:cs typeface="Times New Roman"/>
                        </a:rPr>
                        <a:t> not provide a response.</a:t>
                      </a:r>
                      <a:endParaRPr lang="en-US" sz="16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Supporting Details</a:t>
            </a:r>
          </a:p>
        </p:txBody>
      </p:sp>
      <p:sp>
        <p:nvSpPr>
          <p:cNvPr id="8" name="Content Placeholder 7"/>
          <p:cNvSpPr>
            <a:spLocks noGrp="1"/>
          </p:cNvSpPr>
          <p:nvPr>
            <p:ph sz="quarter" idx="1"/>
          </p:nvPr>
        </p:nvSpPr>
        <p:spPr>
          <a:xfrm>
            <a:off x="165101" y="1516698"/>
            <a:ext cx="8857277" cy="2585402"/>
          </a:xfrm>
        </p:spPr>
        <p:txBody>
          <a:bodyPr anchor="t">
            <a:noAutofit/>
          </a:bodyPr>
          <a:lstStyle/>
          <a:p>
            <a:pPr marL="0" indent="0">
              <a:buNone/>
            </a:pPr>
            <a:r>
              <a:rPr lang="en-US" sz="2000">
                <a:solidFill>
                  <a:srgbClr val="FF0000"/>
                </a:solidFill>
              </a:rPr>
              <a:t>Check each detail that is mentioned in the article (not all are included). Copy the information that is given for each detail you have checked.  </a:t>
            </a:r>
          </a:p>
          <a:p>
            <a:pPr>
              <a:spcBef>
                <a:spcPts val="100"/>
              </a:spcBef>
              <a:buNone/>
            </a:pPr>
            <a:r>
              <a:rPr lang="en-US" sz="2000"/>
              <a:t>	___1. </a:t>
            </a:r>
            <a:r>
              <a:rPr lang="en-US" sz="1800"/>
              <a:t>Those who shop to excess often incur debt._______________________ </a:t>
            </a:r>
          </a:p>
          <a:p>
            <a:pPr>
              <a:spcBef>
                <a:spcPts val="100"/>
              </a:spcBef>
              <a:buNone/>
            </a:pPr>
            <a:r>
              <a:rPr lang="en-US" sz="1800"/>
              <a:t>	___2.  Compulsive shoppers shop out of emotional necessity. ________________</a:t>
            </a:r>
          </a:p>
          <a:p>
            <a:pPr>
              <a:spcBef>
                <a:spcPts val="100"/>
              </a:spcBef>
              <a:buNone/>
            </a:pPr>
            <a:r>
              <a:rPr lang="en-US" sz="1800"/>
              <a:t>	___3   Compulsive shoppers usually buy more and more each time. ________________</a:t>
            </a:r>
          </a:p>
          <a:p>
            <a:pPr>
              <a:spcBef>
                <a:spcPts val="100"/>
              </a:spcBef>
              <a:buNone/>
            </a:pPr>
            <a:r>
              <a:rPr lang="en-US" sz="1800"/>
              <a:t>	___4.  Shopping gives some people a rush of adrenaline. ____________________</a:t>
            </a:r>
          </a:p>
          <a:p>
            <a:pPr>
              <a:spcBef>
                <a:spcPts val="100"/>
              </a:spcBef>
              <a:buNone/>
            </a:pPr>
            <a:r>
              <a:rPr lang="en-US" sz="1800"/>
              <a:t>	___5.  Compulsive shoppers have trouble dealing with frustrations and problems. _______</a:t>
            </a:r>
          </a:p>
          <a:p>
            <a:pPr>
              <a:spcBef>
                <a:spcPts val="100"/>
              </a:spcBef>
              <a:buNone/>
            </a:pPr>
            <a:r>
              <a:rPr lang="en-US" sz="1800"/>
              <a:t>	___6.  Compulsive shoppers buy items that are not needed. _________________________</a:t>
            </a:r>
          </a:p>
          <a:p>
            <a:pPr>
              <a:buNone/>
            </a:pPr>
            <a:r>
              <a:rPr lang="en-US" sz="2000" b="1">
                <a:solidFill>
                  <a:srgbClr val="FF0000"/>
                </a:solidFill>
              </a:rPr>
              <a:t> </a:t>
            </a:r>
            <a:endParaRPr lang="en-US" sz="2000"/>
          </a:p>
        </p:txBody>
      </p:sp>
      <p:graphicFrame>
        <p:nvGraphicFramePr>
          <p:cNvPr id="9" name="Table 8"/>
          <p:cNvGraphicFramePr>
            <a:graphicFrameLocks noGrp="1"/>
          </p:cNvGraphicFramePr>
          <p:nvPr/>
        </p:nvGraphicFramePr>
        <p:xfrm>
          <a:off x="355599" y="4038600"/>
          <a:ext cx="8372349" cy="2477109"/>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Identifies all supporting details in the text and accurately provides information from the text to support these details.</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a:t>
                      </a:r>
                      <a:r>
                        <a:rPr lang="en-US" sz="1200" baseline="0">
                          <a:latin typeface="+mn-lt"/>
                          <a:ea typeface="Calibri"/>
                          <a:cs typeface="Times New Roman"/>
                        </a:rPr>
                        <a:t> support</a:t>
                      </a:r>
                      <a:r>
                        <a:rPr lang="en-US" sz="1200">
                          <a:latin typeface="+mn-lt"/>
                          <a:ea typeface="Calibri"/>
                          <a:cs typeface="Times New Roman"/>
                        </a:rPr>
                        <a:t> some of these details.</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half of the supporting details in the text and may provide limited information from the text to support these details. </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endParaRPr lang="en-US" sz="1200" b="0">
                        <a:latin typeface="+mn-lt"/>
                        <a:ea typeface="Calibri"/>
                        <a:cs typeface="Times New Roman"/>
                      </a:endParaRP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latin typeface="+mn-lt"/>
                          <a:ea typeface="Calibri"/>
                          <a:cs typeface="Times New Roman"/>
                        </a:rPr>
                        <a:t>Does</a:t>
                      </a:r>
                      <a:r>
                        <a:rPr lang="en-US" sz="1200" b="0" baseline="0">
                          <a:latin typeface="+mn-lt"/>
                          <a:ea typeface="Calibri"/>
                          <a:cs typeface="Times New Roman"/>
                        </a:rPr>
                        <a:t> not provide a response.</a:t>
                      </a:r>
                      <a:endParaRPr lang="en-US" sz="12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19368</TotalTime>
  <Words>7482</Words>
  <Application>Microsoft Macintosh PowerPoint</Application>
  <PresentationFormat>On-screen Show (4:3)</PresentationFormat>
  <Paragraphs>727</Paragraphs>
  <Slides>74</Slides>
  <Notes>3</Notes>
  <HiddenSlides>0</HiddenSlides>
  <MMClips>3</MMClips>
  <ScaleCrop>false</ScaleCrop>
  <HeadingPairs>
    <vt:vector size="4" baseType="variant">
      <vt:variant>
        <vt:lpstr>Design Template</vt:lpstr>
      </vt:variant>
      <vt:variant>
        <vt:i4>1</vt:i4>
      </vt:variant>
      <vt:variant>
        <vt:lpstr>Slide Titles</vt:lpstr>
      </vt:variant>
      <vt:variant>
        <vt:i4>74</vt:i4>
      </vt:variant>
    </vt:vector>
  </HeadingPairs>
  <TitlesOfParts>
    <vt:vector size="75" baseType="lpstr">
      <vt:lpstr>Median</vt:lpstr>
      <vt:lpstr>Topics to address:</vt:lpstr>
      <vt:lpstr>lterrillvalleyview.wikispaces.com</vt:lpstr>
      <vt:lpstr>ACTFL IPA INTERPRETIVE TASK COMPREHENSION GUIDE</vt:lpstr>
      <vt:lpstr>IPA Interpretive Comprehension Literal Comprehension</vt:lpstr>
      <vt:lpstr>IPA Interpretive Comprehension Figurative Comprehension</vt:lpstr>
      <vt:lpstr>La adicción a las compras</vt:lpstr>
      <vt:lpstr>Key Word Recognition</vt:lpstr>
      <vt:lpstr>Main Idea</vt:lpstr>
      <vt:lpstr>Supporting Details</vt:lpstr>
      <vt:lpstr>Guessing Meaning from Context</vt:lpstr>
      <vt:lpstr>Inferences</vt:lpstr>
      <vt:lpstr>Cultural Perspectives</vt:lpstr>
      <vt:lpstr>Blog post written by Frank Coronado </vt:lpstr>
      <vt:lpstr>Blog post written by Frank Coronado </vt:lpstr>
      <vt:lpstr>  Part 1 – Literal Comprehension </vt:lpstr>
      <vt:lpstr>Literal Comprehension Rubric</vt:lpstr>
      <vt:lpstr>Interpretive Comprehension </vt:lpstr>
      <vt:lpstr>Interpretive Comprehension</vt:lpstr>
      <vt:lpstr>Interpretive Listening</vt:lpstr>
      <vt:lpstr>Literal Comprehension Rubric</vt:lpstr>
      <vt:lpstr>Interpretive Mode</vt:lpstr>
      <vt:lpstr>Interpretive Communication is…..</vt:lpstr>
      <vt:lpstr>Interpretive Communication….</vt:lpstr>
      <vt:lpstr> Presentational Mode</vt:lpstr>
      <vt:lpstr>Presentational communication is…..</vt:lpstr>
      <vt:lpstr>Presentational Communication….</vt:lpstr>
      <vt:lpstr> Interpersonal Mode</vt:lpstr>
      <vt:lpstr>Interpersonal Communication is…..</vt:lpstr>
      <vt:lpstr>Interpersonal Communication….</vt:lpstr>
      <vt:lpstr>ACTFL Integrated Performance Assessment</vt:lpstr>
      <vt:lpstr>Personal and Public Identities: The Faces of Me</vt:lpstr>
      <vt:lpstr>Performance Tasks Do the tasks match the targeted performance level?  Do they allow students to address the essential question in some way?</vt:lpstr>
      <vt:lpstr>Performance Tasks Do the tasks match the targeted performance level?  Do they allow students to address the essential question in some way?</vt:lpstr>
      <vt:lpstr>Selecting Authentic Text</vt:lpstr>
      <vt:lpstr>Capturing Learner Interest</vt:lpstr>
      <vt:lpstr>Creating a global mindset…..</vt:lpstr>
      <vt:lpstr>Getting the most out of a text</vt:lpstr>
      <vt:lpstr>Global Challenges: Education Why can’t all children go to school?</vt:lpstr>
      <vt:lpstr>Un enfant réalise son rêve grâce à une photo</vt:lpstr>
      <vt:lpstr>Daniel fait ses devoirs dans la rue, à la lumière d'un magasin.</vt:lpstr>
      <vt:lpstr>Daniel fait ses devoirs dans la rue, à la lumière d'un magasin.</vt:lpstr>
      <vt:lpstr>Inferencing</vt:lpstr>
      <vt:lpstr>Explain the images….</vt:lpstr>
      <vt:lpstr>Que font-ils cet été ? Abass, 7 ans, Sénégalais</vt:lpstr>
      <vt:lpstr>Que font-ils cet été ? Abass, 7 ans, Sénégalais</vt:lpstr>
      <vt:lpstr>Que font-ils cet été ? Abass, 7 ans, Sénégalais</vt:lpstr>
      <vt:lpstr>Que font-ils cet été ? Abass, 7 ans, Sénégalais</vt:lpstr>
      <vt:lpstr>Explain the images….</vt:lpstr>
      <vt:lpstr>Brainstorm vocabulary, create questions </vt:lpstr>
      <vt:lpstr>Before Reading: Prediction</vt:lpstr>
      <vt:lpstr>During reading</vt:lpstr>
      <vt:lpstr>El video más peligroso: un joven se graba mientras es perseguido por toros</vt:lpstr>
      <vt:lpstr>Extend to other modes</vt:lpstr>
      <vt:lpstr>Cumpleaños con un gusto especial</vt:lpstr>
      <vt:lpstr>Cumpleaños con un gusto especial</vt:lpstr>
      <vt:lpstr>Extend to other modes</vt:lpstr>
      <vt:lpstr>Décrivez la famille….</vt:lpstr>
      <vt:lpstr>Une famille d'ours se rafraîchissent dans une piscine privée de ????</vt:lpstr>
      <vt:lpstr>Décrivez la famille….</vt:lpstr>
      <vt:lpstr>Extend to other modes</vt:lpstr>
      <vt:lpstr>Extend to other modes</vt:lpstr>
      <vt:lpstr>Describe the image. </vt:lpstr>
      <vt:lpstr>Describe the image.</vt:lpstr>
      <vt:lpstr>Compare the images.</vt:lpstr>
      <vt:lpstr>La Historia detrás de Han llegado a Berlín </vt:lpstr>
      <vt:lpstr>Slide 66</vt:lpstr>
      <vt:lpstr>Slide 67</vt:lpstr>
      <vt:lpstr>Extend to other modes</vt:lpstr>
      <vt:lpstr>Getting the most out of a text</vt:lpstr>
      <vt:lpstr>Les 5 personnes les plus vieilles du monde et leurs secrets de longévité</vt:lpstr>
      <vt:lpstr>The 5 oldest people in the world and the secrets of their longevity</vt:lpstr>
      <vt:lpstr>Slide 72</vt:lpstr>
      <vt:lpstr>Comment la vie s'organiserait-elle entre les espaces verts, les équipements de loisirs et les commerces ? </vt:lpstr>
      <vt:lpstr>Slide 74</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 Terrill</cp:lastModifiedBy>
  <cp:revision>288</cp:revision>
  <cp:lastPrinted>2014-06-08T01:31:46Z</cp:lastPrinted>
  <dcterms:created xsi:type="dcterms:W3CDTF">2015-09-30T15:05:10Z</dcterms:created>
  <dcterms:modified xsi:type="dcterms:W3CDTF">2015-09-30T15:05:29Z</dcterms:modified>
</cp:coreProperties>
</file>